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256" r:id="rId5"/>
    <p:sldId id="258" r:id="rId6"/>
    <p:sldId id="262" r:id="rId7"/>
    <p:sldId id="293" r:id="rId8"/>
    <p:sldId id="288" r:id="rId9"/>
    <p:sldId id="297" r:id="rId10"/>
    <p:sldId id="296" r:id="rId11"/>
    <p:sldId id="290" r:id="rId12"/>
    <p:sldId id="294" r:id="rId13"/>
    <p:sldId id="313" r:id="rId14"/>
    <p:sldId id="299" r:id="rId15"/>
    <p:sldId id="300" r:id="rId16"/>
    <p:sldId id="301" r:id="rId17"/>
    <p:sldId id="302" r:id="rId18"/>
    <p:sldId id="303" r:id="rId19"/>
    <p:sldId id="304" r:id="rId20"/>
    <p:sldId id="306" r:id="rId21"/>
    <p:sldId id="308" r:id="rId22"/>
    <p:sldId id="309" r:id="rId23"/>
    <p:sldId id="291" r:id="rId24"/>
    <p:sldId id="261" r:id="rId25"/>
    <p:sldId id="310" r:id="rId26"/>
    <p:sldId id="311" r:id="rId27"/>
    <p:sldId id="312" r:id="rId28"/>
    <p:sldId id="307" r:id="rId29"/>
    <p:sldId id="26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B7C6"/>
    <a:srgbClr val="103350"/>
    <a:srgbClr val="0C4360"/>
    <a:srgbClr val="1B6872"/>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55" d="100"/>
          <a:sy n="55" d="100"/>
        </p:scale>
        <p:origin x="1096" y="180"/>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2" qsCatId="simple" csTypeId="urn:microsoft.com/office/officeart/2005/8/colors/colorful4" csCatId="colorful" phldr="1"/>
      <dgm:spPr/>
      <dgm:t>
        <a:bodyPr/>
        <a:lstStyle/>
        <a:p>
          <a:endParaRPr lang="en-US"/>
        </a:p>
      </dgm:t>
    </dgm:pt>
    <dgm:pt modelId="{FB986F71-3126-4196-BD30-74AEDC39A1CA}">
      <dgm:prSet phldrT="[Text]"/>
      <dgm:spPr/>
      <dgm:t>
        <a:bodyPr/>
        <a:lstStyle/>
        <a:p>
          <a:r>
            <a:rPr lang="en-US" b="0" i="0" dirty="0"/>
            <a:t>CO2 and Greenhouse Gas Emissions</a:t>
          </a:r>
          <a:endParaRPr lang="en-US" dirty="0"/>
        </a:p>
      </dgm:t>
    </dgm:pt>
    <dgm:pt modelId="{9B3CE34A-9B3E-4D5F-94E0-DFBB94FF5A03}" type="parTrans" cxnId="{1423FC72-83C7-4510-8021-28EAEA493E68}">
      <dgm:prSet/>
      <dgm:spPr/>
      <dgm:t>
        <a:bodyPr/>
        <a:lstStyle/>
        <a:p>
          <a:endParaRPr lang="en-US"/>
        </a:p>
      </dgm:t>
    </dgm:pt>
    <dgm:pt modelId="{D0B150DF-3AA4-454C-8652-25880449C422}" type="sibTrans" cxnId="{1423FC72-83C7-4510-8021-28EAEA493E68}">
      <dgm:prSet/>
      <dgm:spPr/>
      <dgm:t>
        <a:bodyPr/>
        <a:lstStyle/>
        <a:p>
          <a:endParaRPr lang="en-US"/>
        </a:p>
      </dgm:t>
    </dgm:pt>
    <dgm:pt modelId="{AB2E8498-CC81-452F-A895-08F3845AA347}">
      <dgm:prSet phldrT="[Text]" custT="1"/>
      <dgm:spPr/>
      <dgm:t>
        <a:bodyPr/>
        <a:lstStyle/>
        <a:p>
          <a:r>
            <a:rPr lang="en-US" sz="2400" dirty="0"/>
            <a:t>79 features</a:t>
          </a:r>
        </a:p>
      </dgm:t>
    </dgm:pt>
    <dgm:pt modelId="{4C65E2C8-0CBB-4D8C-AD60-6B0105C62B84}" type="parTrans" cxnId="{2D5B3E3B-3EE5-4072-933E-27DF5400591C}">
      <dgm:prSet/>
      <dgm:spPr/>
      <dgm:t>
        <a:bodyPr/>
        <a:lstStyle/>
        <a:p>
          <a:endParaRPr lang="en-US"/>
        </a:p>
      </dgm:t>
    </dgm:pt>
    <dgm:pt modelId="{9A1F3304-AA9E-4FBC-89BA-9095C80E47C9}" type="sibTrans" cxnId="{2D5B3E3B-3EE5-4072-933E-27DF5400591C}">
      <dgm:prSet/>
      <dgm:spPr/>
      <dgm:t>
        <a:bodyPr/>
        <a:lstStyle/>
        <a:p>
          <a:endParaRPr lang="en-US"/>
        </a:p>
      </dgm:t>
    </dgm:pt>
    <dgm:pt modelId="{BF381BD4-48DC-48BF-8C18-C307CDD4D490}">
      <dgm:prSet phldrT="[Text]" custT="1"/>
      <dgm:spPr/>
      <dgm:t>
        <a:bodyPr/>
        <a:lstStyle/>
        <a:p>
          <a:r>
            <a:rPr lang="en-US" sz="2400" dirty="0"/>
            <a:t>50598 rows</a:t>
          </a:r>
        </a:p>
      </dgm:t>
    </dgm:pt>
    <dgm:pt modelId="{5D881325-883F-44A1-A5FB-E01856D07A5B}" type="parTrans" cxnId="{5F9EDECD-FB20-4615-B5EC-47255B2B532F}">
      <dgm:prSet/>
      <dgm:spPr/>
      <dgm:t>
        <a:bodyPr/>
        <a:lstStyle/>
        <a:p>
          <a:endParaRPr lang="en-US"/>
        </a:p>
      </dgm:t>
    </dgm:pt>
    <dgm:pt modelId="{2C645F98-BC4B-4797-BC42-0872EA7B0575}" type="sibTrans" cxnId="{5F9EDECD-FB20-4615-B5EC-47255B2B532F}">
      <dgm:prSet/>
      <dgm:spPr/>
      <dgm:t>
        <a:bodyPr/>
        <a:lstStyle/>
        <a:p>
          <a:endParaRPr lang="en-US"/>
        </a:p>
      </dgm:t>
    </dgm:pt>
    <dgm:pt modelId="{F6D27D1B-CDCB-481F-B8FA-AB31B2A119DE}">
      <dgm:prSet phldrT="[Text]"/>
      <dgm:spPr/>
      <dgm:t>
        <a:bodyPr/>
        <a:lstStyle/>
        <a:p>
          <a:r>
            <a:rPr lang="en-US" dirty="0"/>
            <a:t>Poverty</a:t>
          </a:r>
        </a:p>
      </dgm:t>
    </dgm:pt>
    <dgm:pt modelId="{8A7BF306-8E53-4B16-9E7E-A79AE3DF6BE2}" type="parTrans" cxnId="{A63D53AC-541A-4D09-9620-8B1C8D7B91DE}">
      <dgm:prSet/>
      <dgm:spPr/>
      <dgm:t>
        <a:bodyPr/>
        <a:lstStyle/>
        <a:p>
          <a:endParaRPr lang="en-US"/>
        </a:p>
      </dgm:t>
    </dgm:pt>
    <dgm:pt modelId="{7AEB6639-3258-49E8-8B1F-B4A9C61922BE}" type="sibTrans" cxnId="{A63D53AC-541A-4D09-9620-8B1C8D7B91DE}">
      <dgm:prSet/>
      <dgm:spPr/>
      <dgm:t>
        <a:bodyPr/>
        <a:lstStyle/>
        <a:p>
          <a:endParaRPr lang="en-US"/>
        </a:p>
      </dgm:t>
    </dgm:pt>
    <dgm:pt modelId="{0B00F5A8-A0EF-4111-9D86-004317B4F49E}">
      <dgm:prSet phldrT="[Text]" custT="1"/>
      <dgm:spPr/>
      <dgm:t>
        <a:bodyPr/>
        <a:lstStyle/>
        <a:p>
          <a:r>
            <a:rPr lang="en-US" sz="2400" dirty="0"/>
            <a:t>4 features</a:t>
          </a:r>
        </a:p>
      </dgm:t>
    </dgm:pt>
    <dgm:pt modelId="{EC916B99-8D26-4265-B7BE-BB461C68DA5C}" type="parTrans" cxnId="{86F910E7-C9D0-48E5-A3A3-C70127E96FC1}">
      <dgm:prSet/>
      <dgm:spPr/>
      <dgm:t>
        <a:bodyPr/>
        <a:lstStyle/>
        <a:p>
          <a:endParaRPr lang="en-US"/>
        </a:p>
      </dgm:t>
    </dgm:pt>
    <dgm:pt modelId="{CE48C676-980A-4BAC-A3C8-9ABC315DAE51}" type="sibTrans" cxnId="{86F910E7-C9D0-48E5-A3A3-C70127E96FC1}">
      <dgm:prSet/>
      <dgm:spPr/>
      <dgm:t>
        <a:bodyPr/>
        <a:lstStyle/>
        <a:p>
          <a:endParaRPr lang="en-US"/>
        </a:p>
      </dgm:t>
    </dgm:pt>
    <dgm:pt modelId="{58828492-5CEF-4AFE-95CB-5D7E6A18158B}">
      <dgm:prSet phldrT="[Text]"/>
      <dgm:spPr/>
      <dgm:t>
        <a:bodyPr/>
        <a:lstStyle/>
        <a:p>
          <a:r>
            <a:rPr lang="en-US" b="0" i="0" dirty="0"/>
            <a:t>CO2 emissions of all world by sector</a:t>
          </a:r>
          <a:endParaRPr lang="en-US" dirty="0"/>
        </a:p>
      </dgm:t>
    </dgm:pt>
    <dgm:pt modelId="{F664BA43-1B81-496F-A04E-CE4B4A525697}" type="parTrans" cxnId="{ECE9152A-59A8-4A3A-9D34-DB38A074F636}">
      <dgm:prSet/>
      <dgm:spPr/>
      <dgm:t>
        <a:bodyPr/>
        <a:lstStyle/>
        <a:p>
          <a:endParaRPr lang="en-US"/>
        </a:p>
      </dgm:t>
    </dgm:pt>
    <dgm:pt modelId="{2D386477-EC66-449A-8D41-5F8A212C3D8E}" type="sibTrans" cxnId="{ECE9152A-59A8-4A3A-9D34-DB38A074F636}">
      <dgm:prSet/>
      <dgm:spPr/>
      <dgm:t>
        <a:bodyPr/>
        <a:lstStyle/>
        <a:p>
          <a:endParaRPr lang="en-US"/>
        </a:p>
      </dgm:t>
    </dgm:pt>
    <dgm:pt modelId="{68838C34-4D02-49F8-ADD7-BFA90D87B7EA}">
      <dgm:prSet phldrT="[Text]" custT="1"/>
      <dgm:spPr/>
      <dgm:t>
        <a:bodyPr/>
        <a:lstStyle/>
        <a:p>
          <a:r>
            <a:rPr lang="en-US" sz="2400" dirty="0"/>
            <a:t>56 features</a:t>
          </a:r>
        </a:p>
      </dgm:t>
    </dgm:pt>
    <dgm:pt modelId="{F2AD00AD-6A23-4C89-A107-68EF5D1F0B94}" type="parTrans" cxnId="{4143D757-8617-4C89-8322-E3B29A1874AF}">
      <dgm:prSet/>
      <dgm:spPr/>
      <dgm:t>
        <a:bodyPr/>
        <a:lstStyle/>
        <a:p>
          <a:endParaRPr lang="en-US"/>
        </a:p>
      </dgm:t>
    </dgm:pt>
    <dgm:pt modelId="{FFC4FCE7-6F2F-4F91-A74A-7C4C32A81657}" type="sibTrans" cxnId="{4143D757-8617-4C89-8322-E3B29A1874AF}">
      <dgm:prSet/>
      <dgm:spPr/>
      <dgm:t>
        <a:bodyPr/>
        <a:lstStyle/>
        <a:p>
          <a:endParaRPr lang="en-US"/>
        </a:p>
      </dgm:t>
    </dgm:pt>
    <dgm:pt modelId="{65B6D8B9-E558-4264-B37F-7B4B2A8896DF}">
      <dgm:prSet phldrT="[Text]" custT="1"/>
      <dgm:spPr/>
      <dgm:t>
        <a:bodyPr/>
        <a:lstStyle/>
        <a:p>
          <a:r>
            <a:rPr lang="en-US" sz="2400" dirty="0"/>
            <a:t>6942 rows</a:t>
          </a:r>
        </a:p>
      </dgm:t>
    </dgm:pt>
    <dgm:pt modelId="{04F5A724-3AA7-4E78-B992-BCB3E916993F}" type="parTrans" cxnId="{CA96E113-7151-48C8-B4D5-7AA211772CC8}">
      <dgm:prSet/>
      <dgm:spPr/>
      <dgm:t>
        <a:bodyPr/>
        <a:lstStyle/>
        <a:p>
          <a:endParaRPr lang="en-US"/>
        </a:p>
      </dgm:t>
    </dgm:pt>
    <dgm:pt modelId="{370A79FF-9957-49E1-811F-78AB198DD9E0}" type="sibTrans" cxnId="{CA96E113-7151-48C8-B4D5-7AA211772CC8}">
      <dgm:prSet/>
      <dgm:spPr/>
      <dgm:t>
        <a:bodyPr/>
        <a:lstStyle/>
        <a:p>
          <a:endParaRPr lang="en-US"/>
        </a:p>
      </dgm:t>
    </dgm:pt>
    <dgm:pt modelId="{6E7DBE00-7E5B-46F8-BBA0-CF0079A58E82}">
      <dgm:prSet phldrT="[Text]" custT="1"/>
      <dgm:spPr/>
      <dgm:t>
        <a:bodyPr/>
        <a:lstStyle/>
        <a:p>
          <a:r>
            <a:rPr lang="en-US" sz="2400" dirty="0"/>
            <a:t>1036 rows</a:t>
          </a:r>
        </a:p>
      </dgm:t>
    </dgm:pt>
    <dgm:pt modelId="{6FAC7821-43C2-4A12-9638-E9B1BDE7C8D8}" type="parTrans" cxnId="{3D080EE7-BDF0-495B-A4FB-103A296CD73B}">
      <dgm:prSet/>
      <dgm:spPr/>
      <dgm:t>
        <a:bodyPr/>
        <a:lstStyle/>
        <a:p>
          <a:endParaRPr lang="en-US"/>
        </a:p>
      </dgm:t>
    </dgm:pt>
    <dgm:pt modelId="{65147ED7-18A4-49A5-9AEE-066FB0363316}" type="sibTrans" cxnId="{3D080EE7-BDF0-495B-A4FB-103A296CD73B}">
      <dgm:prSet/>
      <dgm:spPr/>
      <dgm:t>
        <a:bodyPr/>
        <a:lstStyle/>
        <a:p>
          <a:endParaRPr lang="en-US"/>
        </a:p>
      </dgm:t>
    </dgm:pt>
    <dgm:pt modelId="{C1B1C9EB-1235-47CA-8E68-5CBE394AC065}">
      <dgm:prSet phldrT="[Text]" custT="1"/>
      <dgm:spPr/>
      <dgm:t>
        <a:bodyPr/>
        <a:lstStyle/>
        <a:p>
          <a:r>
            <a:rPr lang="en-US" sz="2400" dirty="0"/>
            <a:t>Low income countries vs CO2</a:t>
          </a:r>
        </a:p>
      </dgm:t>
    </dgm:pt>
    <dgm:pt modelId="{A76589F1-8DA0-4CF3-BDAB-9B2CD047178B}" type="parTrans" cxnId="{F9844A88-C8A2-4FAB-BE0A-18AAB4808FB5}">
      <dgm:prSet/>
      <dgm:spPr/>
      <dgm:t>
        <a:bodyPr/>
        <a:lstStyle/>
        <a:p>
          <a:endParaRPr lang="en-US"/>
        </a:p>
      </dgm:t>
    </dgm:pt>
    <dgm:pt modelId="{72B29013-8B39-44D5-94C4-890F9F386836}" type="sibTrans" cxnId="{F9844A88-C8A2-4FAB-BE0A-18AAB4808FB5}">
      <dgm:prSet/>
      <dgm:spPr/>
      <dgm:t>
        <a:bodyPr/>
        <a:lstStyle/>
        <a:p>
          <a:endParaRPr lang="en-US"/>
        </a:p>
      </dgm:t>
    </dgm:pt>
    <dgm:pt modelId="{694FD35B-9ABD-4803-9652-BF6A3F981DC3}">
      <dgm:prSet phldrT="[Text]" custT="1"/>
      <dgm:spPr/>
      <dgm:t>
        <a:bodyPr/>
        <a:lstStyle/>
        <a:p>
          <a:r>
            <a:rPr lang="en-US" sz="2400" dirty="0"/>
            <a:t>CO2 emission by sector</a:t>
          </a:r>
        </a:p>
      </dgm:t>
    </dgm:pt>
    <dgm:pt modelId="{FD2DCF2D-9E97-4A0B-A028-0C03D122C562}" type="parTrans" cxnId="{81C5A28F-3B96-4314-871A-6F49689A834E}">
      <dgm:prSet/>
      <dgm:spPr/>
      <dgm:t>
        <a:bodyPr/>
        <a:lstStyle/>
        <a:p>
          <a:endParaRPr lang="en-US"/>
        </a:p>
      </dgm:t>
    </dgm:pt>
    <dgm:pt modelId="{2EE82159-D554-4AE5-829E-C3635D02E79B}" type="sibTrans" cxnId="{81C5A28F-3B96-4314-871A-6F49689A834E}">
      <dgm:prSet/>
      <dgm:spPr/>
      <dgm:t>
        <a:bodyPr/>
        <a:lstStyle/>
        <a:p>
          <a:endParaRPr lang="en-US"/>
        </a:p>
      </dgm:t>
    </dgm:pt>
    <dgm:pt modelId="{636889C7-1415-40E1-B21F-C1ABB441E3D2}" type="pres">
      <dgm:prSet presAssocID="{0E9DE493-19D7-4EC9-97C9-5F26233F1106}" presName="Name0" presStyleCnt="0">
        <dgm:presLayoutVars>
          <dgm:dir/>
          <dgm:animLvl val="lvl"/>
          <dgm:resizeHandles val="exact"/>
        </dgm:presLayoutVars>
      </dgm:prSet>
      <dgm:spPr/>
    </dgm:pt>
    <dgm:pt modelId="{4DDFD191-2A7A-4BBE-9EF7-1497E7C40186}" type="pres">
      <dgm:prSet presAssocID="{0E9DE493-19D7-4EC9-97C9-5F26233F1106}" presName="tSp" presStyleCnt="0"/>
      <dgm:spPr/>
    </dgm:pt>
    <dgm:pt modelId="{C4DF306B-C1A5-4EED-998A-D698A373AC1D}" type="pres">
      <dgm:prSet presAssocID="{0E9DE493-19D7-4EC9-97C9-5F26233F1106}" presName="bSp" presStyleCnt="0"/>
      <dgm:spPr/>
    </dgm:pt>
    <dgm:pt modelId="{7517B457-24AC-46D3-BF82-0E836A74E4CF}" type="pres">
      <dgm:prSet presAssocID="{0E9DE493-19D7-4EC9-97C9-5F26233F1106}" presName="process" presStyleCnt="0"/>
      <dgm:spPr/>
    </dgm:pt>
    <dgm:pt modelId="{7292D88B-DBBD-45EC-A48A-7CA875C6B0D1}" type="pres">
      <dgm:prSet presAssocID="{FB986F71-3126-4196-BD30-74AEDC39A1CA}" presName="composite1" presStyleCnt="0"/>
      <dgm:spPr/>
    </dgm:pt>
    <dgm:pt modelId="{EE4E33F9-C9D5-4620-8479-66222947B8ED}" type="pres">
      <dgm:prSet presAssocID="{FB986F71-3126-4196-BD30-74AEDC39A1CA}" presName="dummyNode1" presStyleLbl="node1" presStyleIdx="0" presStyleCnt="3"/>
      <dgm:spPr/>
    </dgm:pt>
    <dgm:pt modelId="{662AFB95-3F44-4B3E-A2B2-2053AB62FDC4}" type="pres">
      <dgm:prSet presAssocID="{FB986F71-3126-4196-BD30-74AEDC39A1CA}" presName="childNode1" presStyleLbl="bgAcc1" presStyleIdx="0" presStyleCnt="3" custScaleX="99622" custScaleY="114947">
        <dgm:presLayoutVars>
          <dgm:bulletEnabled val="1"/>
        </dgm:presLayoutVars>
      </dgm:prSet>
      <dgm:spPr/>
    </dgm:pt>
    <dgm:pt modelId="{A049F35A-EE3D-4203-918B-C8D0136624F4}" type="pres">
      <dgm:prSet presAssocID="{FB986F71-3126-4196-BD30-74AEDC39A1CA}" presName="childNode1tx" presStyleLbl="bgAcc1" presStyleIdx="0" presStyleCnt="3">
        <dgm:presLayoutVars>
          <dgm:bulletEnabled val="1"/>
        </dgm:presLayoutVars>
      </dgm:prSet>
      <dgm:spPr/>
    </dgm:pt>
    <dgm:pt modelId="{B3C86E55-9569-4862-AAFA-F44A8325DEC1}" type="pres">
      <dgm:prSet presAssocID="{FB986F71-3126-4196-BD30-74AEDC39A1CA}" presName="parentNode1" presStyleLbl="node1" presStyleIdx="0" presStyleCnt="3">
        <dgm:presLayoutVars>
          <dgm:chMax val="1"/>
          <dgm:bulletEnabled val="1"/>
        </dgm:presLayoutVars>
      </dgm:prSet>
      <dgm:spPr/>
    </dgm:pt>
    <dgm:pt modelId="{BD82509E-CBC3-42A7-8139-2E375EC9B8C1}" type="pres">
      <dgm:prSet presAssocID="{FB986F71-3126-4196-BD30-74AEDC39A1CA}" presName="connSite1" presStyleCnt="0"/>
      <dgm:spPr/>
    </dgm:pt>
    <dgm:pt modelId="{2FD8B426-E468-4383-896E-2EE9207A776D}" type="pres">
      <dgm:prSet presAssocID="{D0B150DF-3AA4-454C-8652-25880449C422}" presName="Name9" presStyleLbl="sibTrans2D1" presStyleIdx="0" presStyleCnt="2"/>
      <dgm:spPr/>
    </dgm:pt>
    <dgm:pt modelId="{EAEE0403-C123-49C2-BC71-60FDCBA3218F}" type="pres">
      <dgm:prSet presAssocID="{F6D27D1B-CDCB-481F-B8FA-AB31B2A119DE}" presName="composite2" presStyleCnt="0"/>
      <dgm:spPr/>
    </dgm:pt>
    <dgm:pt modelId="{BE5B6B15-BAE5-48F5-9F9E-553C215076FE}" type="pres">
      <dgm:prSet presAssocID="{F6D27D1B-CDCB-481F-B8FA-AB31B2A119DE}" presName="dummyNode2" presStyleLbl="node1" presStyleIdx="0" presStyleCnt="3"/>
      <dgm:spPr/>
    </dgm:pt>
    <dgm:pt modelId="{FA71273A-908D-461E-8E90-A49DC03642EE}" type="pres">
      <dgm:prSet presAssocID="{F6D27D1B-CDCB-481F-B8FA-AB31B2A119DE}" presName="childNode2" presStyleLbl="bgAcc1" presStyleIdx="1" presStyleCnt="3" custScaleY="136709">
        <dgm:presLayoutVars>
          <dgm:bulletEnabled val="1"/>
        </dgm:presLayoutVars>
      </dgm:prSet>
      <dgm:spPr/>
    </dgm:pt>
    <dgm:pt modelId="{D62F6609-A0C7-4A5F-B8B1-CC62FFE4A838}" type="pres">
      <dgm:prSet presAssocID="{F6D27D1B-CDCB-481F-B8FA-AB31B2A119DE}" presName="childNode2tx" presStyleLbl="bgAcc1" presStyleIdx="1" presStyleCnt="3">
        <dgm:presLayoutVars>
          <dgm:bulletEnabled val="1"/>
        </dgm:presLayoutVars>
      </dgm:prSet>
      <dgm:spPr/>
    </dgm:pt>
    <dgm:pt modelId="{3DE84935-172C-46F1-B4E6-FB63D67D08B4}" type="pres">
      <dgm:prSet presAssocID="{F6D27D1B-CDCB-481F-B8FA-AB31B2A119DE}" presName="parentNode2" presStyleLbl="node1" presStyleIdx="1" presStyleCnt="3" custLinFactNeighborY="-48653">
        <dgm:presLayoutVars>
          <dgm:chMax val="0"/>
          <dgm:bulletEnabled val="1"/>
        </dgm:presLayoutVars>
      </dgm:prSet>
      <dgm:spPr/>
    </dgm:pt>
    <dgm:pt modelId="{9CF834B0-9B27-46B7-972B-7847FCFF1C98}" type="pres">
      <dgm:prSet presAssocID="{F6D27D1B-CDCB-481F-B8FA-AB31B2A119DE}" presName="connSite2" presStyleCnt="0"/>
      <dgm:spPr/>
    </dgm:pt>
    <dgm:pt modelId="{D779FA1E-C781-45F3-943C-1D2148270297}" type="pres">
      <dgm:prSet presAssocID="{7AEB6639-3258-49E8-8B1F-B4A9C61922BE}" presName="Name18" presStyleLbl="sibTrans2D1" presStyleIdx="1" presStyleCnt="2" custAng="174327" custScaleX="100380" custLinFactNeighborX="18783" custLinFactNeighborY="14957"/>
      <dgm:spPr/>
    </dgm:pt>
    <dgm:pt modelId="{A23C29B5-1A18-4B09-8081-C992D2B07B59}" type="pres">
      <dgm:prSet presAssocID="{58828492-5CEF-4AFE-95CB-5D7E6A18158B}" presName="composite1" presStyleCnt="0"/>
      <dgm:spPr/>
    </dgm:pt>
    <dgm:pt modelId="{DD872752-FB3A-4DE9-862A-F34580B36ACC}" type="pres">
      <dgm:prSet presAssocID="{58828492-5CEF-4AFE-95CB-5D7E6A18158B}" presName="dummyNode1" presStyleLbl="node1" presStyleIdx="1" presStyleCnt="3"/>
      <dgm:spPr/>
    </dgm:pt>
    <dgm:pt modelId="{A676FB3F-7D60-476B-8D03-B8C5A2E3000C}" type="pres">
      <dgm:prSet presAssocID="{58828492-5CEF-4AFE-95CB-5D7E6A18158B}" presName="childNode1" presStyleLbl="bgAcc1" presStyleIdx="2" presStyleCnt="3" custScaleY="115464" custLinFactNeighborX="-1720" custLinFactNeighborY="-14794">
        <dgm:presLayoutVars>
          <dgm:bulletEnabled val="1"/>
        </dgm:presLayoutVars>
      </dgm:prSet>
      <dgm:spPr/>
    </dgm:pt>
    <dgm:pt modelId="{3683342C-1577-4469-9F23-584FF31F8A0C}" type="pres">
      <dgm:prSet presAssocID="{58828492-5CEF-4AFE-95CB-5D7E6A18158B}" presName="childNode1tx" presStyleLbl="bgAcc1" presStyleIdx="2" presStyleCnt="3">
        <dgm:presLayoutVars>
          <dgm:bulletEnabled val="1"/>
        </dgm:presLayoutVars>
      </dgm:prSet>
      <dgm:spPr/>
    </dgm:pt>
    <dgm:pt modelId="{27AA423D-577E-4931-AC88-22760ACA238E}" type="pres">
      <dgm:prSet presAssocID="{58828492-5CEF-4AFE-95CB-5D7E6A18158B}" presName="parentNode1" presStyleLbl="node1" presStyleIdx="2" presStyleCnt="3" custLinFactNeighborX="2636" custLinFactNeighborY="-6082">
        <dgm:presLayoutVars>
          <dgm:chMax val="1"/>
          <dgm:bulletEnabled val="1"/>
        </dgm:presLayoutVars>
      </dgm:prSet>
      <dgm:spPr/>
    </dgm:pt>
    <dgm:pt modelId="{DCF2A3E4-F791-4018-AF94-8EC0526C8B95}" type="pres">
      <dgm:prSet presAssocID="{58828492-5CEF-4AFE-95CB-5D7E6A18158B}" presName="connSite1" presStyleCnt="0"/>
      <dgm:spPr/>
    </dgm:pt>
  </dgm:ptLst>
  <dgm:cxnLst>
    <dgm:cxn modelId="{0D71BA03-FDF1-43C4-A4DA-E7920309CE44}" type="presOf" srcId="{6E7DBE00-7E5B-46F8-BBA0-CF0079A58E82}" destId="{3683342C-1577-4469-9F23-584FF31F8A0C}" srcOrd="1" destOrd="1" presId="urn:microsoft.com/office/officeart/2005/8/layout/hProcess4"/>
    <dgm:cxn modelId="{8255CC05-8543-456B-AFB9-A27BE67068BD}" type="presOf" srcId="{58828492-5CEF-4AFE-95CB-5D7E6A18158B}" destId="{27AA423D-577E-4931-AC88-22760ACA238E}" srcOrd="0" destOrd="0" presId="urn:microsoft.com/office/officeart/2005/8/layout/hProcess4"/>
    <dgm:cxn modelId="{4B738B0E-C0CE-4F4E-A1EA-905C66426F87}" type="presOf" srcId="{6E7DBE00-7E5B-46F8-BBA0-CF0079A58E82}" destId="{A676FB3F-7D60-476B-8D03-B8C5A2E3000C}" srcOrd="0" destOrd="1" presId="urn:microsoft.com/office/officeart/2005/8/layout/hProcess4"/>
    <dgm:cxn modelId="{CA96E113-7151-48C8-B4D5-7AA211772CC8}" srcId="{F6D27D1B-CDCB-481F-B8FA-AB31B2A119DE}" destId="{65B6D8B9-E558-4264-B37F-7B4B2A8896DF}" srcOrd="1" destOrd="0" parTransId="{04F5A724-3AA7-4E78-B992-BCB3E916993F}" sibTransId="{370A79FF-9957-49E1-811F-78AB198DD9E0}"/>
    <dgm:cxn modelId="{07872E18-4DDA-4D3F-BB03-822364B00AF9}" type="presOf" srcId="{68838C34-4D02-49F8-ADD7-BFA90D87B7EA}" destId="{3683342C-1577-4469-9F23-584FF31F8A0C}" srcOrd="1" destOrd="0" presId="urn:microsoft.com/office/officeart/2005/8/layout/hProcess4"/>
    <dgm:cxn modelId="{ECE9152A-59A8-4A3A-9D34-DB38A074F636}" srcId="{0E9DE493-19D7-4EC9-97C9-5F26233F1106}" destId="{58828492-5CEF-4AFE-95CB-5D7E6A18158B}" srcOrd="2" destOrd="0" parTransId="{F664BA43-1B81-496F-A04E-CE4B4A525697}" sibTransId="{2D386477-EC66-449A-8D41-5F8A212C3D8E}"/>
    <dgm:cxn modelId="{4C8CD43A-E65B-400E-8DBE-96DC7D57152F}" type="presOf" srcId="{0B00F5A8-A0EF-4111-9D86-004317B4F49E}" destId="{FA71273A-908D-461E-8E90-A49DC03642EE}" srcOrd="0" destOrd="0" presId="urn:microsoft.com/office/officeart/2005/8/layout/hProcess4"/>
    <dgm:cxn modelId="{2D5B3E3B-3EE5-4072-933E-27DF5400591C}" srcId="{FB986F71-3126-4196-BD30-74AEDC39A1CA}" destId="{AB2E8498-CC81-452F-A895-08F3845AA347}" srcOrd="0" destOrd="0" parTransId="{4C65E2C8-0CBB-4D8C-AD60-6B0105C62B84}" sibTransId="{9A1F3304-AA9E-4FBC-89BA-9095C80E47C9}"/>
    <dgm:cxn modelId="{24245941-EF22-463B-879E-BE10F2658E9C}" type="presOf" srcId="{F6D27D1B-CDCB-481F-B8FA-AB31B2A119DE}" destId="{3DE84935-172C-46F1-B4E6-FB63D67D08B4}" srcOrd="0" destOrd="0" presId="urn:microsoft.com/office/officeart/2005/8/layout/hProcess4"/>
    <dgm:cxn modelId="{0F5A7C43-5047-48E2-8B93-8EC8547D480D}" type="presOf" srcId="{D0B150DF-3AA4-454C-8652-25880449C422}" destId="{2FD8B426-E468-4383-896E-2EE9207A776D}" srcOrd="0" destOrd="0" presId="urn:microsoft.com/office/officeart/2005/8/layout/hProcess4"/>
    <dgm:cxn modelId="{54364147-E6E3-4337-BB7B-80CC0E5A43B5}" type="presOf" srcId="{AB2E8498-CC81-452F-A895-08F3845AA347}" destId="{A049F35A-EE3D-4203-918B-C8D0136624F4}" srcOrd="1" destOrd="0" presId="urn:microsoft.com/office/officeart/2005/8/layout/hProcess4"/>
    <dgm:cxn modelId="{C7C43851-F1E9-4A59-94F3-208031EB95B2}" type="presOf" srcId="{AB2E8498-CC81-452F-A895-08F3845AA347}" destId="{662AFB95-3F44-4B3E-A2B2-2053AB62FDC4}" srcOrd="0" destOrd="0"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4143D757-8617-4C89-8322-E3B29A1874AF}" srcId="{58828492-5CEF-4AFE-95CB-5D7E6A18158B}" destId="{68838C34-4D02-49F8-ADD7-BFA90D87B7EA}" srcOrd="0" destOrd="0" parTransId="{F2AD00AD-6A23-4C89-A107-68EF5D1F0B94}" sibTransId="{FFC4FCE7-6F2F-4F91-A74A-7C4C32A81657}"/>
    <dgm:cxn modelId="{F9B0AD81-FDB0-4F9E-8DBB-AFBD1D6A5D18}" type="presOf" srcId="{68838C34-4D02-49F8-ADD7-BFA90D87B7EA}" destId="{A676FB3F-7D60-476B-8D03-B8C5A2E3000C}" srcOrd="0" destOrd="0" presId="urn:microsoft.com/office/officeart/2005/8/layout/hProcess4"/>
    <dgm:cxn modelId="{35C60E87-E4D2-49CA-8AAC-40A514CAABE6}" type="presOf" srcId="{7AEB6639-3258-49E8-8B1F-B4A9C61922BE}" destId="{D779FA1E-C781-45F3-943C-1D2148270297}" srcOrd="0" destOrd="0" presId="urn:microsoft.com/office/officeart/2005/8/layout/hProcess4"/>
    <dgm:cxn modelId="{F9844A88-C8A2-4FAB-BE0A-18AAB4808FB5}" srcId="{F6D27D1B-CDCB-481F-B8FA-AB31B2A119DE}" destId="{C1B1C9EB-1235-47CA-8E68-5CBE394AC065}" srcOrd="2" destOrd="0" parTransId="{A76589F1-8DA0-4CF3-BDAB-9B2CD047178B}" sibTransId="{72B29013-8B39-44D5-94C4-890F9F386836}"/>
    <dgm:cxn modelId="{81C5A28F-3B96-4314-871A-6F49689A834E}" srcId="{58828492-5CEF-4AFE-95CB-5D7E6A18158B}" destId="{694FD35B-9ABD-4803-9652-BF6A3F981DC3}" srcOrd="2" destOrd="0" parTransId="{FD2DCF2D-9E97-4A0B-A028-0C03D122C562}" sibTransId="{2EE82159-D554-4AE5-829E-C3635D02E79B}"/>
    <dgm:cxn modelId="{33961292-A526-4731-9296-FED6F95CEBA8}" type="presOf" srcId="{BF381BD4-48DC-48BF-8C18-C307CDD4D490}" destId="{662AFB95-3F44-4B3E-A2B2-2053AB62FDC4}" srcOrd="0" destOrd="1" presId="urn:microsoft.com/office/officeart/2005/8/layout/hProcess4"/>
    <dgm:cxn modelId="{C82DB394-72BF-4365-BAC3-A393C80EA63E}" type="presOf" srcId="{694FD35B-9ABD-4803-9652-BF6A3F981DC3}" destId="{A676FB3F-7D60-476B-8D03-B8C5A2E3000C}" srcOrd="0" destOrd="2" presId="urn:microsoft.com/office/officeart/2005/8/layout/hProcess4"/>
    <dgm:cxn modelId="{4E5B3995-4E57-44E2-883C-B751E7173E07}" type="presOf" srcId="{65B6D8B9-E558-4264-B37F-7B4B2A8896DF}" destId="{D62F6609-A0C7-4A5F-B8B1-CC62FFE4A838}" srcOrd="1" destOrd="1" presId="urn:microsoft.com/office/officeart/2005/8/layout/hProcess4"/>
    <dgm:cxn modelId="{759C779E-9B78-426C-806E-4BB4EA1F3861}" type="presOf" srcId="{FB986F71-3126-4196-BD30-74AEDC39A1CA}" destId="{B3C86E55-9569-4862-AAFA-F44A8325DEC1}" srcOrd="0" destOrd="0" presId="urn:microsoft.com/office/officeart/2005/8/layout/hProcess4"/>
    <dgm:cxn modelId="{6DF04DA6-C0DA-4FDD-8374-92BAFD6B0151}" type="presOf" srcId="{0E9DE493-19D7-4EC9-97C9-5F26233F1106}" destId="{636889C7-1415-40E1-B21F-C1ABB441E3D2}" srcOrd="0" destOrd="0"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9C83E1B4-CFB3-43EB-8DAD-31CBE90C866B}" type="presOf" srcId="{C1B1C9EB-1235-47CA-8E68-5CBE394AC065}" destId="{D62F6609-A0C7-4A5F-B8B1-CC62FFE4A838}" srcOrd="1" destOrd="2" presId="urn:microsoft.com/office/officeart/2005/8/layout/hProcess4"/>
    <dgm:cxn modelId="{0C43A8BE-5CFE-4FD1-9C66-4167CA30362F}" type="presOf" srcId="{C1B1C9EB-1235-47CA-8E68-5CBE394AC065}" destId="{FA71273A-908D-461E-8E90-A49DC03642EE}" srcOrd="0" destOrd="2" presId="urn:microsoft.com/office/officeart/2005/8/layout/hProcess4"/>
    <dgm:cxn modelId="{CBECF6BE-0CF2-4579-8665-1BF68E0402B0}" type="presOf" srcId="{0B00F5A8-A0EF-4111-9D86-004317B4F49E}" destId="{D62F6609-A0C7-4A5F-B8B1-CC62FFE4A838}" srcOrd="1" destOrd="0" presId="urn:microsoft.com/office/officeart/2005/8/layout/hProcess4"/>
    <dgm:cxn modelId="{5F9EDECD-FB20-4615-B5EC-47255B2B532F}" srcId="{FB986F71-3126-4196-BD30-74AEDC39A1CA}" destId="{BF381BD4-48DC-48BF-8C18-C307CDD4D490}" srcOrd="1" destOrd="0" parTransId="{5D881325-883F-44A1-A5FB-E01856D07A5B}" sibTransId="{2C645F98-BC4B-4797-BC42-0872EA7B0575}"/>
    <dgm:cxn modelId="{3D080EE7-BDF0-495B-A4FB-103A296CD73B}" srcId="{58828492-5CEF-4AFE-95CB-5D7E6A18158B}" destId="{6E7DBE00-7E5B-46F8-BBA0-CF0079A58E82}" srcOrd="1" destOrd="0" parTransId="{6FAC7821-43C2-4A12-9638-E9B1BDE7C8D8}" sibTransId="{65147ED7-18A4-49A5-9AEE-066FB0363316}"/>
    <dgm:cxn modelId="{86F910E7-C9D0-48E5-A3A3-C70127E96FC1}" srcId="{F6D27D1B-CDCB-481F-B8FA-AB31B2A119DE}" destId="{0B00F5A8-A0EF-4111-9D86-004317B4F49E}" srcOrd="0" destOrd="0" parTransId="{EC916B99-8D26-4265-B7BE-BB461C68DA5C}" sibTransId="{CE48C676-980A-4BAC-A3C8-9ABC315DAE51}"/>
    <dgm:cxn modelId="{6E325BF1-C645-41C1-97BD-ACE11ADD4AED}" type="presOf" srcId="{BF381BD4-48DC-48BF-8C18-C307CDD4D490}" destId="{A049F35A-EE3D-4203-918B-C8D0136624F4}" srcOrd="1" destOrd="1" presId="urn:microsoft.com/office/officeart/2005/8/layout/hProcess4"/>
    <dgm:cxn modelId="{8D20F7F3-AD19-4FFA-8C2D-CE24C0638A0C}" type="presOf" srcId="{694FD35B-9ABD-4803-9652-BF6A3F981DC3}" destId="{3683342C-1577-4469-9F23-584FF31F8A0C}" srcOrd="1" destOrd="2" presId="urn:microsoft.com/office/officeart/2005/8/layout/hProcess4"/>
    <dgm:cxn modelId="{DDBD6CFB-23C7-4187-916D-72C63BC1F818}" type="presOf" srcId="{65B6D8B9-E558-4264-B37F-7B4B2A8896DF}" destId="{FA71273A-908D-461E-8E90-A49DC03642EE}" srcOrd="0" destOrd="1" presId="urn:microsoft.com/office/officeart/2005/8/layout/hProcess4"/>
    <dgm:cxn modelId="{99D9863A-4E59-443D-ADDA-6D526D0A1CE9}" type="presParOf" srcId="{636889C7-1415-40E1-B21F-C1ABB441E3D2}" destId="{4DDFD191-2A7A-4BBE-9EF7-1497E7C40186}" srcOrd="0" destOrd="0" presId="urn:microsoft.com/office/officeart/2005/8/layout/hProcess4"/>
    <dgm:cxn modelId="{5983C337-F125-4F4B-8954-180384E65EC4}" type="presParOf" srcId="{636889C7-1415-40E1-B21F-C1ABB441E3D2}" destId="{C4DF306B-C1A5-4EED-998A-D698A373AC1D}" srcOrd="1" destOrd="0" presId="urn:microsoft.com/office/officeart/2005/8/layout/hProcess4"/>
    <dgm:cxn modelId="{4ECBF42F-FF12-46C1-80E4-0FF61C7A616E}" type="presParOf" srcId="{636889C7-1415-40E1-B21F-C1ABB441E3D2}" destId="{7517B457-24AC-46D3-BF82-0E836A74E4CF}" srcOrd="2" destOrd="0" presId="urn:microsoft.com/office/officeart/2005/8/layout/hProcess4"/>
    <dgm:cxn modelId="{CF73F949-7A02-410A-BBCB-482EEED9843B}" type="presParOf" srcId="{7517B457-24AC-46D3-BF82-0E836A74E4CF}" destId="{7292D88B-DBBD-45EC-A48A-7CA875C6B0D1}" srcOrd="0" destOrd="0" presId="urn:microsoft.com/office/officeart/2005/8/layout/hProcess4"/>
    <dgm:cxn modelId="{B5FE00ED-9BE8-4FA6-AF9F-E80808A7405F}" type="presParOf" srcId="{7292D88B-DBBD-45EC-A48A-7CA875C6B0D1}" destId="{EE4E33F9-C9D5-4620-8479-66222947B8ED}" srcOrd="0" destOrd="0" presId="urn:microsoft.com/office/officeart/2005/8/layout/hProcess4"/>
    <dgm:cxn modelId="{8899B7ED-4F04-4E10-B29B-FC1ACDD9206A}" type="presParOf" srcId="{7292D88B-DBBD-45EC-A48A-7CA875C6B0D1}" destId="{662AFB95-3F44-4B3E-A2B2-2053AB62FDC4}" srcOrd="1" destOrd="0" presId="urn:microsoft.com/office/officeart/2005/8/layout/hProcess4"/>
    <dgm:cxn modelId="{9328FA4A-E74D-4A98-A8B4-732762FEEBD2}" type="presParOf" srcId="{7292D88B-DBBD-45EC-A48A-7CA875C6B0D1}" destId="{A049F35A-EE3D-4203-918B-C8D0136624F4}" srcOrd="2" destOrd="0" presId="urn:microsoft.com/office/officeart/2005/8/layout/hProcess4"/>
    <dgm:cxn modelId="{6E4AFEFB-2179-431B-B3D0-055F9088E219}" type="presParOf" srcId="{7292D88B-DBBD-45EC-A48A-7CA875C6B0D1}" destId="{B3C86E55-9569-4862-AAFA-F44A8325DEC1}" srcOrd="3" destOrd="0" presId="urn:microsoft.com/office/officeart/2005/8/layout/hProcess4"/>
    <dgm:cxn modelId="{847FE43E-9FA9-4326-96B9-396C2E9E0DD6}" type="presParOf" srcId="{7292D88B-DBBD-45EC-A48A-7CA875C6B0D1}" destId="{BD82509E-CBC3-42A7-8139-2E375EC9B8C1}" srcOrd="4" destOrd="0" presId="urn:microsoft.com/office/officeart/2005/8/layout/hProcess4"/>
    <dgm:cxn modelId="{73C630D0-357C-4628-A742-7F64C59892A4}" type="presParOf" srcId="{7517B457-24AC-46D3-BF82-0E836A74E4CF}" destId="{2FD8B426-E468-4383-896E-2EE9207A776D}" srcOrd="1" destOrd="0" presId="urn:microsoft.com/office/officeart/2005/8/layout/hProcess4"/>
    <dgm:cxn modelId="{E1370431-7448-4DC8-BC15-D47815CE062D}" type="presParOf" srcId="{7517B457-24AC-46D3-BF82-0E836A74E4CF}" destId="{EAEE0403-C123-49C2-BC71-60FDCBA3218F}" srcOrd="2" destOrd="0" presId="urn:microsoft.com/office/officeart/2005/8/layout/hProcess4"/>
    <dgm:cxn modelId="{BFDF4AD6-96FF-4810-A773-20738813E9A8}" type="presParOf" srcId="{EAEE0403-C123-49C2-BC71-60FDCBA3218F}" destId="{BE5B6B15-BAE5-48F5-9F9E-553C215076FE}" srcOrd="0" destOrd="0" presId="urn:microsoft.com/office/officeart/2005/8/layout/hProcess4"/>
    <dgm:cxn modelId="{8290E7E3-3165-473F-9EA9-73876D866723}" type="presParOf" srcId="{EAEE0403-C123-49C2-BC71-60FDCBA3218F}" destId="{FA71273A-908D-461E-8E90-A49DC03642EE}" srcOrd="1" destOrd="0" presId="urn:microsoft.com/office/officeart/2005/8/layout/hProcess4"/>
    <dgm:cxn modelId="{3D9C50CD-B152-4720-A868-7680AACF30DD}" type="presParOf" srcId="{EAEE0403-C123-49C2-BC71-60FDCBA3218F}" destId="{D62F6609-A0C7-4A5F-B8B1-CC62FFE4A838}" srcOrd="2" destOrd="0" presId="urn:microsoft.com/office/officeart/2005/8/layout/hProcess4"/>
    <dgm:cxn modelId="{6D2BC496-EBD3-48B2-B99B-C0C00ADC4DB3}" type="presParOf" srcId="{EAEE0403-C123-49C2-BC71-60FDCBA3218F}" destId="{3DE84935-172C-46F1-B4E6-FB63D67D08B4}" srcOrd="3" destOrd="0" presId="urn:microsoft.com/office/officeart/2005/8/layout/hProcess4"/>
    <dgm:cxn modelId="{084ED412-06DB-4626-AE29-94DC4D72A6AA}" type="presParOf" srcId="{EAEE0403-C123-49C2-BC71-60FDCBA3218F}" destId="{9CF834B0-9B27-46B7-972B-7847FCFF1C98}" srcOrd="4" destOrd="0" presId="urn:microsoft.com/office/officeart/2005/8/layout/hProcess4"/>
    <dgm:cxn modelId="{9B80EDB6-5947-44CE-8112-1F89746A259E}" type="presParOf" srcId="{7517B457-24AC-46D3-BF82-0E836A74E4CF}" destId="{D779FA1E-C781-45F3-943C-1D2148270297}" srcOrd="3" destOrd="0" presId="urn:microsoft.com/office/officeart/2005/8/layout/hProcess4"/>
    <dgm:cxn modelId="{71106E9C-98CC-4132-855B-2E40DA7FFE6F}" type="presParOf" srcId="{7517B457-24AC-46D3-BF82-0E836A74E4CF}" destId="{A23C29B5-1A18-4B09-8081-C992D2B07B59}" srcOrd="4" destOrd="0" presId="urn:microsoft.com/office/officeart/2005/8/layout/hProcess4"/>
    <dgm:cxn modelId="{2F3C558A-E486-49AD-8578-D27EE77C3644}" type="presParOf" srcId="{A23C29B5-1A18-4B09-8081-C992D2B07B59}" destId="{DD872752-FB3A-4DE9-862A-F34580B36ACC}" srcOrd="0" destOrd="0" presId="urn:microsoft.com/office/officeart/2005/8/layout/hProcess4"/>
    <dgm:cxn modelId="{47F4E734-C163-4974-8DA5-F1867E43CBF2}" type="presParOf" srcId="{A23C29B5-1A18-4B09-8081-C992D2B07B59}" destId="{A676FB3F-7D60-476B-8D03-B8C5A2E3000C}" srcOrd="1" destOrd="0" presId="urn:microsoft.com/office/officeart/2005/8/layout/hProcess4"/>
    <dgm:cxn modelId="{4640377B-0F58-4A8D-B5D8-BFA451676357}" type="presParOf" srcId="{A23C29B5-1A18-4B09-8081-C992D2B07B59}" destId="{3683342C-1577-4469-9F23-584FF31F8A0C}" srcOrd="2" destOrd="0" presId="urn:microsoft.com/office/officeart/2005/8/layout/hProcess4"/>
    <dgm:cxn modelId="{E71B2D2C-AEEC-4CB1-8079-6B336E19B40E}" type="presParOf" srcId="{A23C29B5-1A18-4B09-8081-C992D2B07B59}" destId="{27AA423D-577E-4931-AC88-22760ACA238E}" srcOrd="3" destOrd="0" presId="urn:microsoft.com/office/officeart/2005/8/layout/hProcess4"/>
    <dgm:cxn modelId="{BE2994DC-604E-4076-9460-318E90BEA368}" type="presParOf" srcId="{A23C29B5-1A18-4B09-8081-C992D2B07B59}" destId="{DCF2A3E4-F791-4018-AF94-8EC0526C8B95}"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AFB95-3F44-4B3E-A2B2-2053AB62FDC4}">
      <dsp:nvSpPr>
        <dsp:cNvPr id="0" name=""/>
        <dsp:cNvSpPr/>
      </dsp:nvSpPr>
      <dsp:spPr>
        <a:xfrm>
          <a:off x="40864" y="899665"/>
          <a:ext cx="2435321" cy="231762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79 features</a:t>
          </a:r>
        </a:p>
        <a:p>
          <a:pPr marL="228600" lvl="1" indent="-228600" algn="l" defTabSz="1066800">
            <a:lnSpc>
              <a:spcPct val="90000"/>
            </a:lnSpc>
            <a:spcBef>
              <a:spcPct val="0"/>
            </a:spcBef>
            <a:spcAft>
              <a:spcPct val="15000"/>
            </a:spcAft>
            <a:buChar char="•"/>
          </a:pPr>
          <a:r>
            <a:rPr lang="en-US" sz="2400" kern="1200" dirty="0"/>
            <a:t>50598 rows</a:t>
          </a:r>
        </a:p>
      </dsp:txBody>
      <dsp:txXfrm>
        <a:off x="94199" y="953000"/>
        <a:ext cx="2328651" cy="1714318"/>
      </dsp:txXfrm>
    </dsp:sp>
    <dsp:sp modelId="{2FD8B426-E468-4383-896E-2EE9207A776D}">
      <dsp:nvSpPr>
        <dsp:cNvPr id="0" name=""/>
        <dsp:cNvSpPr/>
      </dsp:nvSpPr>
      <dsp:spPr>
        <a:xfrm>
          <a:off x="1394805" y="1475086"/>
          <a:ext cx="2779004" cy="2779004"/>
        </a:xfrm>
        <a:prstGeom prst="leftCircularArrow">
          <a:avLst>
            <a:gd name="adj1" fmla="val 3451"/>
            <a:gd name="adj2" fmla="val 427731"/>
            <a:gd name="adj3" fmla="val 2205651"/>
            <a:gd name="adj4" fmla="val 9026899"/>
            <a:gd name="adj5" fmla="val 4027"/>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B3C86E55-9569-4862-AAFA-F44A8325DEC1}">
      <dsp:nvSpPr>
        <dsp:cNvPr id="0" name=""/>
        <dsp:cNvSpPr/>
      </dsp:nvSpPr>
      <dsp:spPr>
        <a:xfrm>
          <a:off x="579480" y="2634548"/>
          <a:ext cx="2172943" cy="864108"/>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b="0" i="0" kern="1200" dirty="0"/>
            <a:t>CO2 and Greenhouse Gas Emissions</a:t>
          </a:r>
          <a:endParaRPr lang="en-US" sz="1900" kern="1200" dirty="0"/>
        </a:p>
      </dsp:txBody>
      <dsp:txXfrm>
        <a:off x="604789" y="2659857"/>
        <a:ext cx="2122325" cy="813490"/>
      </dsp:txXfrm>
    </dsp:sp>
    <dsp:sp modelId="{FA71273A-908D-461E-8E90-A49DC03642EE}">
      <dsp:nvSpPr>
        <dsp:cNvPr id="0" name=""/>
        <dsp:cNvSpPr/>
      </dsp:nvSpPr>
      <dsp:spPr>
        <a:xfrm>
          <a:off x="3209147" y="676557"/>
          <a:ext cx="2444561" cy="275639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435276"/>
              <a:satOff val="7586"/>
              <a:lumOff val="-30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4 features</a:t>
          </a:r>
        </a:p>
        <a:p>
          <a:pPr marL="228600" lvl="1" indent="-228600" algn="l" defTabSz="1066800">
            <a:lnSpc>
              <a:spcPct val="90000"/>
            </a:lnSpc>
            <a:spcBef>
              <a:spcPct val="0"/>
            </a:spcBef>
            <a:spcAft>
              <a:spcPct val="15000"/>
            </a:spcAft>
            <a:buChar char="•"/>
          </a:pPr>
          <a:r>
            <a:rPr lang="en-US" sz="2400" kern="1200" dirty="0"/>
            <a:t>6942 rows</a:t>
          </a:r>
        </a:p>
        <a:p>
          <a:pPr marL="228600" lvl="1" indent="-228600" algn="l" defTabSz="1066800">
            <a:lnSpc>
              <a:spcPct val="90000"/>
            </a:lnSpc>
            <a:spcBef>
              <a:spcPct val="0"/>
            </a:spcBef>
            <a:spcAft>
              <a:spcPct val="15000"/>
            </a:spcAft>
            <a:buChar char="•"/>
          </a:pPr>
          <a:r>
            <a:rPr lang="en-US" sz="2400" kern="1200" dirty="0"/>
            <a:t>Low income countries vs CO2</a:t>
          </a:r>
        </a:p>
      </dsp:txBody>
      <dsp:txXfrm>
        <a:off x="3272579" y="1330646"/>
        <a:ext cx="2317697" cy="2038877"/>
      </dsp:txXfrm>
    </dsp:sp>
    <dsp:sp modelId="{D779FA1E-C781-45F3-943C-1D2148270297}">
      <dsp:nvSpPr>
        <dsp:cNvPr id="0" name=""/>
        <dsp:cNvSpPr/>
      </dsp:nvSpPr>
      <dsp:spPr>
        <a:xfrm rot="174327">
          <a:off x="5079601" y="-111582"/>
          <a:ext cx="3058152" cy="3046575"/>
        </a:xfrm>
        <a:prstGeom prst="circularArrow">
          <a:avLst>
            <a:gd name="adj1" fmla="val 3148"/>
            <a:gd name="adj2" fmla="val 387370"/>
            <a:gd name="adj3" fmla="val 19609407"/>
            <a:gd name="adj4" fmla="val 12747798"/>
            <a:gd name="adj5" fmla="val 3673"/>
          </a:avLst>
        </a:prstGeom>
        <a:solidFill>
          <a:schemeClr val="accent4">
            <a:hueOff val="870551"/>
            <a:satOff val="15172"/>
            <a:lumOff val="-6077"/>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3DE84935-172C-46F1-B4E6-FB63D67D08B4}">
      <dsp:nvSpPr>
        <dsp:cNvPr id="0" name=""/>
        <dsp:cNvSpPr/>
      </dsp:nvSpPr>
      <dsp:spPr>
        <a:xfrm>
          <a:off x="3752383" y="194162"/>
          <a:ext cx="2172943" cy="864108"/>
        </a:xfrm>
        <a:prstGeom prst="roundRect">
          <a:avLst>
            <a:gd name="adj" fmla="val 10000"/>
          </a:avLst>
        </a:prstGeom>
        <a:solidFill>
          <a:schemeClr val="accent4">
            <a:hueOff val="435276"/>
            <a:satOff val="7586"/>
            <a:lumOff val="-303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Poverty</a:t>
          </a:r>
        </a:p>
      </dsp:txBody>
      <dsp:txXfrm>
        <a:off x="3777692" y="219471"/>
        <a:ext cx="2122325" cy="813490"/>
      </dsp:txXfrm>
    </dsp:sp>
    <dsp:sp modelId="{A676FB3F-7D60-476B-8D03-B8C5A2E3000C}">
      <dsp:nvSpPr>
        <dsp:cNvPr id="0" name=""/>
        <dsp:cNvSpPr/>
      </dsp:nvSpPr>
      <dsp:spPr>
        <a:xfrm>
          <a:off x="6340004" y="596206"/>
          <a:ext cx="2444561" cy="232804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870551"/>
              <a:satOff val="15172"/>
              <a:lumOff val="-60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56 features</a:t>
          </a:r>
        </a:p>
        <a:p>
          <a:pPr marL="228600" lvl="1" indent="-228600" algn="l" defTabSz="1066800">
            <a:lnSpc>
              <a:spcPct val="90000"/>
            </a:lnSpc>
            <a:spcBef>
              <a:spcPct val="0"/>
            </a:spcBef>
            <a:spcAft>
              <a:spcPct val="15000"/>
            </a:spcAft>
            <a:buChar char="•"/>
          </a:pPr>
          <a:r>
            <a:rPr lang="en-US" sz="2400" kern="1200" dirty="0"/>
            <a:t>1036 rows</a:t>
          </a:r>
        </a:p>
        <a:p>
          <a:pPr marL="228600" lvl="1" indent="-228600" algn="l" defTabSz="1066800">
            <a:lnSpc>
              <a:spcPct val="90000"/>
            </a:lnSpc>
            <a:spcBef>
              <a:spcPct val="0"/>
            </a:spcBef>
            <a:spcAft>
              <a:spcPct val="15000"/>
            </a:spcAft>
            <a:buChar char="•"/>
          </a:pPr>
          <a:r>
            <a:rPr lang="en-US" sz="2400" kern="1200" dirty="0"/>
            <a:t>CO2 emission by sector</a:t>
          </a:r>
        </a:p>
      </dsp:txBody>
      <dsp:txXfrm>
        <a:off x="6393579" y="649781"/>
        <a:ext cx="2337411" cy="1722028"/>
      </dsp:txXfrm>
    </dsp:sp>
    <dsp:sp modelId="{27AA423D-577E-4931-AC88-22760ACA238E}">
      <dsp:nvSpPr>
        <dsp:cNvPr id="0" name=""/>
        <dsp:cNvSpPr/>
      </dsp:nvSpPr>
      <dsp:spPr>
        <a:xfrm>
          <a:off x="6961531" y="2582030"/>
          <a:ext cx="2172943" cy="864108"/>
        </a:xfrm>
        <a:prstGeom prst="roundRect">
          <a:avLst>
            <a:gd name="adj" fmla="val 10000"/>
          </a:avLst>
        </a:prstGeom>
        <a:solidFill>
          <a:schemeClr val="accent4">
            <a:hueOff val="870551"/>
            <a:satOff val="15172"/>
            <a:lumOff val="-607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b="0" i="0" kern="1200" dirty="0"/>
            <a:t>CO2 emissions of all world by sector</a:t>
          </a:r>
          <a:endParaRPr lang="en-US" sz="1900" kern="1200" dirty="0"/>
        </a:p>
      </dsp:txBody>
      <dsp:txXfrm>
        <a:off x="6986840" y="2607339"/>
        <a:ext cx="2122325" cy="81349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6/22/2023</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6/22/2023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International organizations such as the United Nations (UN) and IPCC</a:t>
            </a:r>
          </a:p>
        </p:txBody>
      </p:sp>
      <p:sp>
        <p:nvSpPr>
          <p:cNvPr id="4" name="Slide Number Placeholder 3"/>
          <p:cNvSpPr>
            <a:spLocks noGrp="1"/>
          </p:cNvSpPr>
          <p:nvPr>
            <p:ph type="sldNum" sz="quarter" idx="5"/>
          </p:nvPr>
        </p:nvSpPr>
        <p:spPr/>
        <p:txBody>
          <a:bodyPr/>
          <a:lstStyle/>
          <a:p>
            <a:fld id="{1734D747-9380-41EE-9946-EC9EC0CA5D1E}" type="slidenum">
              <a:rPr lang="en-US" noProof="0" smtClean="0"/>
              <a:t>3</a:t>
            </a:fld>
            <a:endParaRPr lang="en-US" noProof="0" dirty="0"/>
          </a:p>
        </p:txBody>
      </p:sp>
    </p:spTree>
    <p:extLst>
      <p:ext uri="{BB962C8B-B14F-4D97-AF65-F5344CB8AC3E}">
        <p14:creationId xmlns:p14="http://schemas.microsoft.com/office/powerpoint/2010/main" val="2019113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19</a:t>
            </a:fld>
            <a:endParaRPr lang="en-US" noProof="0" dirty="0"/>
          </a:p>
        </p:txBody>
      </p:sp>
    </p:spTree>
    <p:extLst>
      <p:ext uri="{BB962C8B-B14F-4D97-AF65-F5344CB8AC3E}">
        <p14:creationId xmlns:p14="http://schemas.microsoft.com/office/powerpoint/2010/main" val="2901069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11</a:t>
            </a:fld>
            <a:endParaRPr lang="en-US" noProof="0" dirty="0"/>
          </a:p>
        </p:txBody>
      </p:sp>
    </p:spTree>
    <p:extLst>
      <p:ext uri="{BB962C8B-B14F-4D97-AF65-F5344CB8AC3E}">
        <p14:creationId xmlns:p14="http://schemas.microsoft.com/office/powerpoint/2010/main" val="596428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12</a:t>
            </a:fld>
            <a:endParaRPr lang="en-US" noProof="0" dirty="0"/>
          </a:p>
        </p:txBody>
      </p:sp>
    </p:spTree>
    <p:extLst>
      <p:ext uri="{BB962C8B-B14F-4D97-AF65-F5344CB8AC3E}">
        <p14:creationId xmlns:p14="http://schemas.microsoft.com/office/powerpoint/2010/main" val="2244666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13</a:t>
            </a:fld>
            <a:endParaRPr lang="en-US" noProof="0" dirty="0"/>
          </a:p>
        </p:txBody>
      </p:sp>
    </p:spTree>
    <p:extLst>
      <p:ext uri="{BB962C8B-B14F-4D97-AF65-F5344CB8AC3E}">
        <p14:creationId xmlns:p14="http://schemas.microsoft.com/office/powerpoint/2010/main" val="4144733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14</a:t>
            </a:fld>
            <a:endParaRPr lang="en-US" noProof="0" dirty="0"/>
          </a:p>
        </p:txBody>
      </p:sp>
    </p:spTree>
    <p:extLst>
      <p:ext uri="{BB962C8B-B14F-4D97-AF65-F5344CB8AC3E}">
        <p14:creationId xmlns:p14="http://schemas.microsoft.com/office/powerpoint/2010/main" val="3953458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15</a:t>
            </a:fld>
            <a:endParaRPr lang="en-US" noProof="0" dirty="0"/>
          </a:p>
        </p:txBody>
      </p:sp>
    </p:spTree>
    <p:extLst>
      <p:ext uri="{BB962C8B-B14F-4D97-AF65-F5344CB8AC3E}">
        <p14:creationId xmlns:p14="http://schemas.microsoft.com/office/powerpoint/2010/main" val="3955033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16</a:t>
            </a:fld>
            <a:endParaRPr lang="en-US" noProof="0" dirty="0"/>
          </a:p>
        </p:txBody>
      </p:sp>
    </p:spTree>
    <p:extLst>
      <p:ext uri="{BB962C8B-B14F-4D97-AF65-F5344CB8AC3E}">
        <p14:creationId xmlns:p14="http://schemas.microsoft.com/office/powerpoint/2010/main" val="2337040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17</a:t>
            </a:fld>
            <a:endParaRPr lang="en-US" noProof="0" dirty="0"/>
          </a:p>
        </p:txBody>
      </p:sp>
    </p:spTree>
    <p:extLst>
      <p:ext uri="{BB962C8B-B14F-4D97-AF65-F5344CB8AC3E}">
        <p14:creationId xmlns:p14="http://schemas.microsoft.com/office/powerpoint/2010/main" val="3972623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18</a:t>
            </a:fld>
            <a:endParaRPr lang="en-US" noProof="0" dirty="0"/>
          </a:p>
        </p:txBody>
      </p:sp>
    </p:spTree>
    <p:extLst>
      <p:ext uri="{BB962C8B-B14F-4D97-AF65-F5344CB8AC3E}">
        <p14:creationId xmlns:p14="http://schemas.microsoft.com/office/powerpoint/2010/main" val="4182535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761487" y="2395728"/>
            <a:ext cx="9135337" cy="1243584"/>
          </a:xfrm>
        </p:spPr>
        <p:txBody>
          <a:bodyPr/>
          <a:lstStyle/>
          <a:p>
            <a:r>
              <a:rPr lang="en-US" dirty="0"/>
              <a:t>Reduce CO2 emissions</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4561412" y="3798610"/>
            <a:ext cx="7077456" cy="868680"/>
          </a:xfrm>
        </p:spPr>
        <p:txBody>
          <a:bodyPr/>
          <a:lstStyle/>
          <a:p>
            <a:pPr marL="0" indent="0" algn="r">
              <a:buNone/>
            </a:pPr>
            <a:r>
              <a:rPr lang="en-US" dirty="0"/>
              <a:t>Yasmina Hobeika</a:t>
            </a:r>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EE56-5E3B-4133-977B-49848C86E4EC}"/>
              </a:ext>
            </a:extLst>
          </p:cNvPr>
          <p:cNvSpPr>
            <a:spLocks noGrp="1"/>
          </p:cNvSpPr>
          <p:nvPr>
            <p:ph type="title"/>
          </p:nvPr>
        </p:nvSpPr>
        <p:spPr>
          <a:xfrm>
            <a:off x="444500" y="479863"/>
            <a:ext cx="11214100" cy="535531"/>
          </a:xfrm>
        </p:spPr>
        <p:txBody>
          <a:bodyPr/>
          <a:lstStyle/>
          <a:p>
            <a:r>
              <a:rPr lang="en-US" dirty="0"/>
              <a:t>CO2 Emissions over the years</a:t>
            </a:r>
          </a:p>
        </p:txBody>
      </p:sp>
      <p:sp>
        <p:nvSpPr>
          <p:cNvPr id="3" name="Slide Number Placeholder 2">
            <a:extLst>
              <a:ext uri="{FF2B5EF4-FFF2-40B4-BE49-F238E27FC236}">
                <a16:creationId xmlns:a16="http://schemas.microsoft.com/office/drawing/2014/main" id="{46C978D1-8D32-4687-9882-4844E1D18278}"/>
              </a:ext>
            </a:extLst>
          </p:cNvPr>
          <p:cNvSpPr>
            <a:spLocks noGrp="1"/>
          </p:cNvSpPr>
          <p:nvPr>
            <p:ph type="sldNum" sz="quarter" idx="12"/>
          </p:nvPr>
        </p:nvSpPr>
        <p:spPr/>
        <p:txBody>
          <a:bodyPr/>
          <a:lstStyle/>
          <a:p>
            <a:fld id="{C263D6C4-4840-40CC-AC84-17E24B3B7BDE}" type="slidenum">
              <a:rPr lang="en-US" noProof="0" smtClean="0"/>
              <a:pPr/>
              <a:t>10</a:t>
            </a:fld>
            <a:endParaRPr lang="en-US" noProof="0" dirty="0"/>
          </a:p>
        </p:txBody>
      </p:sp>
      <p:sp>
        <p:nvSpPr>
          <p:cNvPr id="4" name="Text Placeholder 3">
            <a:extLst>
              <a:ext uri="{FF2B5EF4-FFF2-40B4-BE49-F238E27FC236}">
                <a16:creationId xmlns:a16="http://schemas.microsoft.com/office/drawing/2014/main" id="{5D606A7D-2D4D-491B-8107-EE576FCF95A2}"/>
              </a:ext>
            </a:extLst>
          </p:cNvPr>
          <p:cNvSpPr>
            <a:spLocks noGrp="1"/>
          </p:cNvSpPr>
          <p:nvPr>
            <p:ph type="body" sz="half" idx="2"/>
          </p:nvPr>
        </p:nvSpPr>
        <p:spPr>
          <a:xfrm>
            <a:off x="147145" y="1601221"/>
            <a:ext cx="4256689" cy="5177221"/>
          </a:xfrm>
        </p:spPr>
        <p:txBody>
          <a:bodyPr>
            <a:noAutofit/>
          </a:bodyPr>
          <a:lstStyle/>
          <a:p>
            <a:r>
              <a:rPr lang="en-US" sz="2000" dirty="0">
                <a:effectLst/>
              </a:rPr>
              <a:t>This video illustrates the global distribution of CO2 emissions on a world map. This chart is showing the increase of CO2 emissions over the world as the blue color is getting darker and darker over the years in most of the countries. Developing countries, such as China, tend to have the highest levels of CO2 emissions and have consistently ranked at the top, as it is the darkest one. The United States, Russia and India are also playing an important role in the increase of CO2 emission in the last 10 years. </a:t>
            </a:r>
            <a:endParaRPr lang="en-US" sz="2000" dirty="0"/>
          </a:p>
        </p:txBody>
      </p:sp>
      <p:pic>
        <p:nvPicPr>
          <p:cNvPr id="7" name="Story 1">
            <a:hlinkClick r:id="" action="ppaction://media"/>
            <a:extLst>
              <a:ext uri="{FF2B5EF4-FFF2-40B4-BE49-F238E27FC236}">
                <a16:creationId xmlns:a16="http://schemas.microsoft.com/office/drawing/2014/main" id="{B48D49BC-0D7C-444C-B749-4E058B1BBE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08938" y="1601221"/>
            <a:ext cx="7535917" cy="4238273"/>
          </a:xfrm>
        </p:spPr>
      </p:pic>
    </p:spTree>
    <p:extLst>
      <p:ext uri="{BB962C8B-B14F-4D97-AF65-F5344CB8AC3E}">
        <p14:creationId xmlns:p14="http://schemas.microsoft.com/office/powerpoint/2010/main" val="254836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4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EE56-5E3B-4133-977B-49848C86E4EC}"/>
              </a:ext>
            </a:extLst>
          </p:cNvPr>
          <p:cNvSpPr>
            <a:spLocks noGrp="1"/>
          </p:cNvSpPr>
          <p:nvPr>
            <p:ph type="title"/>
          </p:nvPr>
        </p:nvSpPr>
        <p:spPr>
          <a:xfrm>
            <a:off x="444500" y="479863"/>
            <a:ext cx="11214100" cy="535531"/>
          </a:xfrm>
        </p:spPr>
        <p:txBody>
          <a:bodyPr/>
          <a:lstStyle/>
          <a:p>
            <a:r>
              <a:rPr lang="en-US" dirty="0"/>
              <a:t>Global share of CO2 in each country</a:t>
            </a:r>
          </a:p>
        </p:txBody>
      </p:sp>
      <p:sp>
        <p:nvSpPr>
          <p:cNvPr id="3" name="Slide Number Placeholder 2">
            <a:extLst>
              <a:ext uri="{FF2B5EF4-FFF2-40B4-BE49-F238E27FC236}">
                <a16:creationId xmlns:a16="http://schemas.microsoft.com/office/drawing/2014/main" id="{46C978D1-8D32-4687-9882-4844E1D18278}"/>
              </a:ext>
            </a:extLst>
          </p:cNvPr>
          <p:cNvSpPr>
            <a:spLocks noGrp="1"/>
          </p:cNvSpPr>
          <p:nvPr>
            <p:ph type="sldNum" sz="quarter" idx="12"/>
          </p:nvPr>
        </p:nvSpPr>
        <p:spPr/>
        <p:txBody>
          <a:bodyPr/>
          <a:lstStyle/>
          <a:p>
            <a:fld id="{C263D6C4-4840-40CC-AC84-17E24B3B7BDE}" type="slidenum">
              <a:rPr lang="en-US" noProof="0" smtClean="0"/>
              <a:pPr/>
              <a:t>11</a:t>
            </a:fld>
            <a:endParaRPr lang="en-US" noProof="0" dirty="0"/>
          </a:p>
        </p:txBody>
      </p:sp>
      <p:sp>
        <p:nvSpPr>
          <p:cNvPr id="4" name="Text Placeholder 3">
            <a:extLst>
              <a:ext uri="{FF2B5EF4-FFF2-40B4-BE49-F238E27FC236}">
                <a16:creationId xmlns:a16="http://schemas.microsoft.com/office/drawing/2014/main" id="{5D606A7D-2D4D-491B-8107-EE576FCF95A2}"/>
              </a:ext>
            </a:extLst>
          </p:cNvPr>
          <p:cNvSpPr>
            <a:spLocks noGrp="1"/>
          </p:cNvSpPr>
          <p:nvPr>
            <p:ph type="body" sz="half" idx="2"/>
          </p:nvPr>
        </p:nvSpPr>
        <p:spPr>
          <a:xfrm>
            <a:off x="275199" y="1320416"/>
            <a:ext cx="3792303" cy="5177221"/>
          </a:xfrm>
        </p:spPr>
        <p:txBody>
          <a:bodyPr>
            <a:normAutofit fontScale="77500" lnSpcReduction="20000"/>
          </a:bodyPr>
          <a:lstStyle/>
          <a:p>
            <a:pPr>
              <a:lnSpc>
                <a:spcPct val="120000"/>
              </a:lnSpc>
            </a:pPr>
            <a:r>
              <a:rPr lang="en-US" sz="2400" dirty="0">
                <a:effectLst/>
              </a:rPr>
              <a:t>The most problematic countries occupy the most significant area. Each country is represented by blocks of varying colors and sizes, arranged in order of severity from the top-left. After 2006, China stands out as the leading contributor to global CO2 emissions, followed by the United States in second place, followed by India in third place. The percentage next to each country represent its global share of CO2. China, United States, India, Russia and Japan account for more than 50% of the whole CO2 emission over the world.</a:t>
            </a:r>
            <a:endParaRPr lang="en-US" sz="1800" dirty="0"/>
          </a:p>
        </p:txBody>
      </p:sp>
      <p:pic>
        <p:nvPicPr>
          <p:cNvPr id="7" name="Story 2">
            <a:hlinkClick r:id="" action="ppaction://media"/>
            <a:extLst>
              <a:ext uri="{FF2B5EF4-FFF2-40B4-BE49-F238E27FC236}">
                <a16:creationId xmlns:a16="http://schemas.microsoft.com/office/drawing/2014/main" id="{62B4FECC-1092-47C7-B238-730F88F61DA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309241" y="1711661"/>
            <a:ext cx="7349359" cy="4133351"/>
          </a:xfrm>
        </p:spPr>
      </p:pic>
    </p:spTree>
    <p:extLst>
      <p:ext uri="{BB962C8B-B14F-4D97-AF65-F5344CB8AC3E}">
        <p14:creationId xmlns:p14="http://schemas.microsoft.com/office/powerpoint/2010/main" val="48043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9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EE56-5E3B-4133-977B-49848C86E4EC}"/>
              </a:ext>
            </a:extLst>
          </p:cNvPr>
          <p:cNvSpPr>
            <a:spLocks noGrp="1"/>
          </p:cNvSpPr>
          <p:nvPr>
            <p:ph type="title"/>
          </p:nvPr>
        </p:nvSpPr>
        <p:spPr>
          <a:xfrm>
            <a:off x="444500" y="479863"/>
            <a:ext cx="11214100" cy="535531"/>
          </a:xfrm>
        </p:spPr>
        <p:txBody>
          <a:bodyPr/>
          <a:lstStyle/>
          <a:p>
            <a:r>
              <a:rPr lang="en-US" dirty="0"/>
              <a:t>Global share of CO2 in countries by income level</a:t>
            </a:r>
          </a:p>
        </p:txBody>
      </p:sp>
      <p:sp>
        <p:nvSpPr>
          <p:cNvPr id="3" name="Slide Number Placeholder 2">
            <a:extLst>
              <a:ext uri="{FF2B5EF4-FFF2-40B4-BE49-F238E27FC236}">
                <a16:creationId xmlns:a16="http://schemas.microsoft.com/office/drawing/2014/main" id="{46C978D1-8D32-4687-9882-4844E1D18278}"/>
              </a:ext>
            </a:extLst>
          </p:cNvPr>
          <p:cNvSpPr>
            <a:spLocks noGrp="1"/>
          </p:cNvSpPr>
          <p:nvPr>
            <p:ph type="sldNum" sz="quarter" idx="12"/>
          </p:nvPr>
        </p:nvSpPr>
        <p:spPr/>
        <p:txBody>
          <a:bodyPr/>
          <a:lstStyle/>
          <a:p>
            <a:fld id="{C263D6C4-4840-40CC-AC84-17E24B3B7BDE}" type="slidenum">
              <a:rPr lang="en-US" noProof="0" smtClean="0"/>
              <a:pPr/>
              <a:t>12</a:t>
            </a:fld>
            <a:endParaRPr lang="en-US" noProof="0" dirty="0"/>
          </a:p>
        </p:txBody>
      </p:sp>
      <p:sp>
        <p:nvSpPr>
          <p:cNvPr id="4" name="Text Placeholder 3">
            <a:extLst>
              <a:ext uri="{FF2B5EF4-FFF2-40B4-BE49-F238E27FC236}">
                <a16:creationId xmlns:a16="http://schemas.microsoft.com/office/drawing/2014/main" id="{5D606A7D-2D4D-491B-8107-EE576FCF95A2}"/>
              </a:ext>
            </a:extLst>
          </p:cNvPr>
          <p:cNvSpPr>
            <a:spLocks noGrp="1"/>
          </p:cNvSpPr>
          <p:nvPr>
            <p:ph type="body" sz="half" idx="2"/>
          </p:nvPr>
        </p:nvSpPr>
        <p:spPr>
          <a:xfrm>
            <a:off x="212135" y="1534508"/>
            <a:ext cx="4412415" cy="5177221"/>
          </a:xfrm>
        </p:spPr>
        <p:txBody>
          <a:bodyPr>
            <a:normAutofit/>
          </a:bodyPr>
          <a:lstStyle/>
          <a:p>
            <a:pPr>
              <a:lnSpc>
                <a:spcPct val="120000"/>
              </a:lnSpc>
            </a:pPr>
            <a:r>
              <a:rPr lang="en-US" sz="2400" dirty="0">
                <a:effectLst/>
              </a:rPr>
              <a:t>Taking a different perspective, it's interesting to observe that the countries with the highest CO2 emissions over all the years are the developed nations, meaning higher income levels. This correlation suggests a strong link between economic prosperity and carbon emissions.</a:t>
            </a:r>
            <a:endParaRPr lang="en-US" dirty="0"/>
          </a:p>
        </p:txBody>
      </p:sp>
      <p:pic>
        <p:nvPicPr>
          <p:cNvPr id="13" name="Content Placeholder 12">
            <a:extLst>
              <a:ext uri="{FF2B5EF4-FFF2-40B4-BE49-F238E27FC236}">
                <a16:creationId xmlns:a16="http://schemas.microsoft.com/office/drawing/2014/main" id="{100B8D29-A517-464B-8E7A-828ECE8CAD71}"/>
              </a:ext>
            </a:extLst>
          </p:cNvPr>
          <p:cNvPicPr>
            <a:picLocks noGrp="1" noChangeAspect="1"/>
          </p:cNvPicPr>
          <p:nvPr>
            <p:ph idx="1"/>
          </p:nvPr>
        </p:nvPicPr>
        <p:blipFill rotWithShape="1">
          <a:blip r:embed="rId3"/>
          <a:srcRect r="664"/>
          <a:stretch/>
        </p:blipFill>
        <p:spPr>
          <a:xfrm>
            <a:off x="4775359" y="1723695"/>
            <a:ext cx="6883241" cy="4220999"/>
          </a:xfrm>
        </p:spPr>
      </p:pic>
    </p:spTree>
    <p:extLst>
      <p:ext uri="{BB962C8B-B14F-4D97-AF65-F5344CB8AC3E}">
        <p14:creationId xmlns:p14="http://schemas.microsoft.com/office/powerpoint/2010/main" val="1471351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EE56-5E3B-4133-977B-49848C86E4EC}"/>
              </a:ext>
            </a:extLst>
          </p:cNvPr>
          <p:cNvSpPr>
            <a:spLocks noGrp="1"/>
          </p:cNvSpPr>
          <p:nvPr>
            <p:ph type="title"/>
          </p:nvPr>
        </p:nvSpPr>
        <p:spPr>
          <a:xfrm>
            <a:off x="444500" y="479863"/>
            <a:ext cx="11214100" cy="535531"/>
          </a:xfrm>
        </p:spPr>
        <p:txBody>
          <a:bodyPr/>
          <a:lstStyle/>
          <a:p>
            <a:r>
              <a:rPr lang="en-US" dirty="0"/>
              <a:t>CO2 emission vs GDP - 1</a:t>
            </a:r>
          </a:p>
        </p:txBody>
      </p:sp>
      <p:sp>
        <p:nvSpPr>
          <p:cNvPr id="3" name="Slide Number Placeholder 2">
            <a:extLst>
              <a:ext uri="{FF2B5EF4-FFF2-40B4-BE49-F238E27FC236}">
                <a16:creationId xmlns:a16="http://schemas.microsoft.com/office/drawing/2014/main" id="{46C978D1-8D32-4687-9882-4844E1D18278}"/>
              </a:ext>
            </a:extLst>
          </p:cNvPr>
          <p:cNvSpPr>
            <a:spLocks noGrp="1"/>
          </p:cNvSpPr>
          <p:nvPr>
            <p:ph type="sldNum" sz="quarter" idx="12"/>
          </p:nvPr>
        </p:nvSpPr>
        <p:spPr/>
        <p:txBody>
          <a:bodyPr/>
          <a:lstStyle/>
          <a:p>
            <a:fld id="{C263D6C4-4840-40CC-AC84-17E24B3B7BDE}" type="slidenum">
              <a:rPr lang="en-US" noProof="0" smtClean="0"/>
              <a:pPr/>
              <a:t>13</a:t>
            </a:fld>
            <a:endParaRPr lang="en-US" noProof="0" dirty="0"/>
          </a:p>
        </p:txBody>
      </p:sp>
      <p:sp>
        <p:nvSpPr>
          <p:cNvPr id="4" name="Text Placeholder 3">
            <a:extLst>
              <a:ext uri="{FF2B5EF4-FFF2-40B4-BE49-F238E27FC236}">
                <a16:creationId xmlns:a16="http://schemas.microsoft.com/office/drawing/2014/main" id="{5D606A7D-2D4D-491B-8107-EE576FCF95A2}"/>
              </a:ext>
            </a:extLst>
          </p:cNvPr>
          <p:cNvSpPr>
            <a:spLocks noGrp="1"/>
          </p:cNvSpPr>
          <p:nvPr>
            <p:ph type="body" sz="half" idx="2"/>
          </p:nvPr>
        </p:nvSpPr>
        <p:spPr>
          <a:xfrm>
            <a:off x="264688" y="2207173"/>
            <a:ext cx="4412415" cy="5177221"/>
          </a:xfrm>
        </p:spPr>
        <p:txBody>
          <a:bodyPr>
            <a:normAutofit/>
          </a:bodyPr>
          <a:lstStyle/>
          <a:p>
            <a:pPr>
              <a:lnSpc>
                <a:spcPct val="120000"/>
              </a:lnSpc>
            </a:pPr>
            <a:r>
              <a:rPr lang="en-US" sz="2400" dirty="0">
                <a:effectLst/>
              </a:rPr>
              <a:t>The first graph showcases a strong positive correlation between economic growth and CO2 emissions. As the GDP of a country is higher, so does its CO2 emissions.</a:t>
            </a:r>
            <a:endParaRPr lang="en-US" dirty="0"/>
          </a:p>
        </p:txBody>
      </p:sp>
      <p:pic>
        <p:nvPicPr>
          <p:cNvPr id="8" name="Content Placeholder 7">
            <a:extLst>
              <a:ext uri="{FF2B5EF4-FFF2-40B4-BE49-F238E27FC236}">
                <a16:creationId xmlns:a16="http://schemas.microsoft.com/office/drawing/2014/main" id="{3C3DE7F7-255D-442F-8F66-E8C8D8800006}"/>
              </a:ext>
            </a:extLst>
          </p:cNvPr>
          <p:cNvPicPr>
            <a:picLocks noGrp="1" noChangeAspect="1"/>
          </p:cNvPicPr>
          <p:nvPr>
            <p:ph idx="1"/>
          </p:nvPr>
        </p:nvPicPr>
        <p:blipFill>
          <a:blip r:embed="rId3"/>
          <a:stretch>
            <a:fillRect/>
          </a:stretch>
        </p:blipFill>
        <p:spPr>
          <a:xfrm>
            <a:off x="5082746" y="1549729"/>
            <a:ext cx="6575854" cy="4578350"/>
          </a:xfrm>
        </p:spPr>
      </p:pic>
    </p:spTree>
    <p:extLst>
      <p:ext uri="{BB962C8B-B14F-4D97-AF65-F5344CB8AC3E}">
        <p14:creationId xmlns:p14="http://schemas.microsoft.com/office/powerpoint/2010/main" val="2814034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EE56-5E3B-4133-977B-49848C86E4EC}"/>
              </a:ext>
            </a:extLst>
          </p:cNvPr>
          <p:cNvSpPr>
            <a:spLocks noGrp="1"/>
          </p:cNvSpPr>
          <p:nvPr>
            <p:ph type="title"/>
          </p:nvPr>
        </p:nvSpPr>
        <p:spPr>
          <a:xfrm>
            <a:off x="444500" y="479863"/>
            <a:ext cx="11214100" cy="535531"/>
          </a:xfrm>
        </p:spPr>
        <p:txBody>
          <a:bodyPr/>
          <a:lstStyle/>
          <a:p>
            <a:r>
              <a:rPr lang="en-US" dirty="0"/>
              <a:t>CO2 emission vs GDP - 2</a:t>
            </a:r>
          </a:p>
        </p:txBody>
      </p:sp>
      <p:sp>
        <p:nvSpPr>
          <p:cNvPr id="3" name="Slide Number Placeholder 2">
            <a:extLst>
              <a:ext uri="{FF2B5EF4-FFF2-40B4-BE49-F238E27FC236}">
                <a16:creationId xmlns:a16="http://schemas.microsoft.com/office/drawing/2014/main" id="{46C978D1-8D32-4687-9882-4844E1D18278}"/>
              </a:ext>
            </a:extLst>
          </p:cNvPr>
          <p:cNvSpPr>
            <a:spLocks noGrp="1"/>
          </p:cNvSpPr>
          <p:nvPr>
            <p:ph type="sldNum" sz="quarter" idx="12"/>
          </p:nvPr>
        </p:nvSpPr>
        <p:spPr/>
        <p:txBody>
          <a:bodyPr/>
          <a:lstStyle/>
          <a:p>
            <a:fld id="{C263D6C4-4840-40CC-AC84-17E24B3B7BDE}" type="slidenum">
              <a:rPr lang="en-US" noProof="0" smtClean="0"/>
              <a:pPr/>
              <a:t>14</a:t>
            </a:fld>
            <a:endParaRPr lang="en-US" noProof="0" dirty="0"/>
          </a:p>
        </p:txBody>
      </p:sp>
      <p:sp>
        <p:nvSpPr>
          <p:cNvPr id="4" name="Text Placeholder 3">
            <a:extLst>
              <a:ext uri="{FF2B5EF4-FFF2-40B4-BE49-F238E27FC236}">
                <a16:creationId xmlns:a16="http://schemas.microsoft.com/office/drawing/2014/main" id="{5D606A7D-2D4D-491B-8107-EE576FCF95A2}"/>
              </a:ext>
            </a:extLst>
          </p:cNvPr>
          <p:cNvSpPr>
            <a:spLocks noGrp="1"/>
          </p:cNvSpPr>
          <p:nvPr>
            <p:ph type="body" sz="half" idx="2"/>
          </p:nvPr>
        </p:nvSpPr>
        <p:spPr>
          <a:xfrm>
            <a:off x="170095" y="1367166"/>
            <a:ext cx="4818058" cy="5177221"/>
          </a:xfrm>
        </p:spPr>
        <p:txBody>
          <a:bodyPr>
            <a:normAutofit fontScale="85000" lnSpcReduction="10000"/>
          </a:bodyPr>
          <a:lstStyle/>
          <a:p>
            <a:pPr>
              <a:lnSpc>
                <a:spcPct val="120000"/>
              </a:lnSpc>
            </a:pPr>
            <a:r>
              <a:rPr lang="en-US" sz="2400" dirty="0">
                <a:effectLst/>
              </a:rPr>
              <a:t>When hovering over a scatter dot, we can observe the average CO2 emissions per capita and CO2 emissions per GDP over the years for that specific country. For instance, China has experienced a significant surge in CO2 emissions per capita over the past decade, while we see in the Covid period a decrease in CO2 per GDP, probably because industries and transportation means were closed. Furthermore, the graph highlights the percentage change in CO2 emissions over the last 10 years, and we can see a constant increase in China.</a:t>
            </a:r>
            <a:endParaRPr lang="en-US" dirty="0"/>
          </a:p>
        </p:txBody>
      </p:sp>
      <p:pic>
        <p:nvPicPr>
          <p:cNvPr id="8" name="Content Placeholder 7">
            <a:extLst>
              <a:ext uri="{FF2B5EF4-FFF2-40B4-BE49-F238E27FC236}">
                <a16:creationId xmlns:a16="http://schemas.microsoft.com/office/drawing/2014/main" id="{3C3DE7F7-255D-442F-8F66-E8C8D8800006}"/>
              </a:ext>
            </a:extLst>
          </p:cNvPr>
          <p:cNvPicPr>
            <a:picLocks noGrp="1" noChangeAspect="1"/>
          </p:cNvPicPr>
          <p:nvPr>
            <p:ph idx="1"/>
          </p:nvPr>
        </p:nvPicPr>
        <p:blipFill>
          <a:blip r:embed="rId3"/>
          <a:stretch>
            <a:fillRect/>
          </a:stretch>
        </p:blipFill>
        <p:spPr>
          <a:xfrm>
            <a:off x="5082746" y="1549729"/>
            <a:ext cx="6575854" cy="4578350"/>
          </a:xfrm>
        </p:spPr>
      </p:pic>
    </p:spTree>
    <p:extLst>
      <p:ext uri="{BB962C8B-B14F-4D97-AF65-F5344CB8AC3E}">
        <p14:creationId xmlns:p14="http://schemas.microsoft.com/office/powerpoint/2010/main" val="3089020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EE56-5E3B-4133-977B-49848C86E4EC}"/>
              </a:ext>
            </a:extLst>
          </p:cNvPr>
          <p:cNvSpPr>
            <a:spLocks noGrp="1"/>
          </p:cNvSpPr>
          <p:nvPr>
            <p:ph type="title"/>
          </p:nvPr>
        </p:nvSpPr>
        <p:spPr>
          <a:xfrm>
            <a:off x="444500" y="449796"/>
            <a:ext cx="11214100" cy="535531"/>
          </a:xfrm>
        </p:spPr>
        <p:txBody>
          <a:bodyPr/>
          <a:lstStyle/>
          <a:p>
            <a:r>
              <a:rPr lang="en-US" dirty="0"/>
              <a:t>Global CO2 emission by fuel type and by sector in 2021</a:t>
            </a:r>
          </a:p>
        </p:txBody>
      </p:sp>
      <p:sp>
        <p:nvSpPr>
          <p:cNvPr id="3" name="Slide Number Placeholder 2">
            <a:extLst>
              <a:ext uri="{FF2B5EF4-FFF2-40B4-BE49-F238E27FC236}">
                <a16:creationId xmlns:a16="http://schemas.microsoft.com/office/drawing/2014/main" id="{46C978D1-8D32-4687-9882-4844E1D18278}"/>
              </a:ext>
            </a:extLst>
          </p:cNvPr>
          <p:cNvSpPr>
            <a:spLocks noGrp="1"/>
          </p:cNvSpPr>
          <p:nvPr>
            <p:ph type="sldNum" sz="quarter" idx="12"/>
          </p:nvPr>
        </p:nvSpPr>
        <p:spPr/>
        <p:txBody>
          <a:bodyPr/>
          <a:lstStyle/>
          <a:p>
            <a:fld id="{C263D6C4-4840-40CC-AC84-17E24B3B7BDE}" type="slidenum">
              <a:rPr lang="en-US" noProof="0" smtClean="0"/>
              <a:pPr/>
              <a:t>15</a:t>
            </a:fld>
            <a:endParaRPr lang="en-US" noProof="0" dirty="0"/>
          </a:p>
        </p:txBody>
      </p:sp>
      <p:sp>
        <p:nvSpPr>
          <p:cNvPr id="4" name="Text Placeholder 3">
            <a:extLst>
              <a:ext uri="{FF2B5EF4-FFF2-40B4-BE49-F238E27FC236}">
                <a16:creationId xmlns:a16="http://schemas.microsoft.com/office/drawing/2014/main" id="{5D606A7D-2D4D-491B-8107-EE576FCF95A2}"/>
              </a:ext>
            </a:extLst>
          </p:cNvPr>
          <p:cNvSpPr>
            <a:spLocks noGrp="1"/>
          </p:cNvSpPr>
          <p:nvPr>
            <p:ph type="body" sz="half" idx="2"/>
          </p:nvPr>
        </p:nvSpPr>
        <p:spPr>
          <a:xfrm>
            <a:off x="191116" y="1680779"/>
            <a:ext cx="4818058" cy="5177221"/>
          </a:xfrm>
        </p:spPr>
        <p:txBody>
          <a:bodyPr>
            <a:normAutofit/>
          </a:bodyPr>
          <a:lstStyle/>
          <a:p>
            <a:pPr>
              <a:lnSpc>
                <a:spcPct val="120000"/>
              </a:lnSpc>
            </a:pPr>
            <a:r>
              <a:rPr lang="en-US" sz="2400" dirty="0">
                <a:effectLst/>
              </a:rPr>
              <a:t>Let's explore the CO2 emissions on a global scale by analyzing the distribution of emissions by fuel type and sector across different countries over the years. It becomes evident that the Power Industry sector and Coal significantly contribute to global CO2 emissions</a:t>
            </a:r>
            <a:endParaRPr lang="en-US" dirty="0"/>
          </a:p>
        </p:txBody>
      </p:sp>
      <p:pic>
        <p:nvPicPr>
          <p:cNvPr id="9" name="Content Placeholder 8">
            <a:extLst>
              <a:ext uri="{FF2B5EF4-FFF2-40B4-BE49-F238E27FC236}">
                <a16:creationId xmlns:a16="http://schemas.microsoft.com/office/drawing/2014/main" id="{ED3D2E21-8610-4E9E-95DD-10DF4BC6D88A}"/>
              </a:ext>
            </a:extLst>
          </p:cNvPr>
          <p:cNvPicPr>
            <a:picLocks noGrp="1" noChangeAspect="1"/>
          </p:cNvPicPr>
          <p:nvPr>
            <p:ph idx="1"/>
          </p:nvPr>
        </p:nvPicPr>
        <p:blipFill rotWithShape="1">
          <a:blip r:embed="rId3"/>
          <a:srcRect t="1602" b="2854"/>
          <a:stretch/>
        </p:blipFill>
        <p:spPr>
          <a:xfrm>
            <a:off x="5402044" y="1355834"/>
            <a:ext cx="6256556" cy="4782207"/>
          </a:xfrm>
        </p:spPr>
      </p:pic>
    </p:spTree>
    <p:extLst>
      <p:ext uri="{BB962C8B-B14F-4D97-AF65-F5344CB8AC3E}">
        <p14:creationId xmlns:p14="http://schemas.microsoft.com/office/powerpoint/2010/main" val="2400761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EE56-5E3B-4133-977B-49848C86E4EC}"/>
              </a:ext>
            </a:extLst>
          </p:cNvPr>
          <p:cNvSpPr>
            <a:spLocks noGrp="1"/>
          </p:cNvSpPr>
          <p:nvPr>
            <p:ph type="title"/>
          </p:nvPr>
        </p:nvSpPr>
        <p:spPr>
          <a:xfrm>
            <a:off x="444500" y="449796"/>
            <a:ext cx="11214100" cy="535531"/>
          </a:xfrm>
        </p:spPr>
        <p:txBody>
          <a:bodyPr/>
          <a:lstStyle/>
          <a:p>
            <a:r>
              <a:rPr lang="en-US" dirty="0"/>
              <a:t>CO2 emission by fuel type and by sector in China in 2021</a:t>
            </a:r>
          </a:p>
        </p:txBody>
      </p:sp>
      <p:sp>
        <p:nvSpPr>
          <p:cNvPr id="3" name="Slide Number Placeholder 2">
            <a:extLst>
              <a:ext uri="{FF2B5EF4-FFF2-40B4-BE49-F238E27FC236}">
                <a16:creationId xmlns:a16="http://schemas.microsoft.com/office/drawing/2014/main" id="{46C978D1-8D32-4687-9882-4844E1D18278}"/>
              </a:ext>
            </a:extLst>
          </p:cNvPr>
          <p:cNvSpPr>
            <a:spLocks noGrp="1"/>
          </p:cNvSpPr>
          <p:nvPr>
            <p:ph type="sldNum" sz="quarter" idx="12"/>
          </p:nvPr>
        </p:nvSpPr>
        <p:spPr/>
        <p:txBody>
          <a:bodyPr/>
          <a:lstStyle/>
          <a:p>
            <a:fld id="{C263D6C4-4840-40CC-AC84-17E24B3B7BDE}" type="slidenum">
              <a:rPr lang="en-US" noProof="0" smtClean="0"/>
              <a:pPr/>
              <a:t>16</a:t>
            </a:fld>
            <a:endParaRPr lang="en-US" noProof="0" dirty="0"/>
          </a:p>
        </p:txBody>
      </p:sp>
      <p:sp>
        <p:nvSpPr>
          <p:cNvPr id="4" name="Text Placeholder 3">
            <a:extLst>
              <a:ext uri="{FF2B5EF4-FFF2-40B4-BE49-F238E27FC236}">
                <a16:creationId xmlns:a16="http://schemas.microsoft.com/office/drawing/2014/main" id="{5D606A7D-2D4D-491B-8107-EE576FCF95A2}"/>
              </a:ext>
            </a:extLst>
          </p:cNvPr>
          <p:cNvSpPr>
            <a:spLocks noGrp="1"/>
          </p:cNvSpPr>
          <p:nvPr>
            <p:ph type="body" sz="half" idx="2"/>
          </p:nvPr>
        </p:nvSpPr>
        <p:spPr>
          <a:xfrm>
            <a:off x="117544" y="1418897"/>
            <a:ext cx="5242732" cy="5177221"/>
          </a:xfrm>
        </p:spPr>
        <p:txBody>
          <a:bodyPr>
            <a:normAutofit fontScale="85000" lnSpcReduction="10000"/>
          </a:bodyPr>
          <a:lstStyle/>
          <a:p>
            <a:pPr>
              <a:lnSpc>
                <a:spcPct val="120000"/>
              </a:lnSpc>
            </a:pPr>
            <a:r>
              <a:rPr lang="en-US" sz="2400" dirty="0">
                <a:effectLst/>
              </a:rPr>
              <a:t>By selecting a specific country, we can delve deeper into understanding how the emission distribution varies within that country. For instance, in China, Coal takes a prominent position, same for the Power Industry sector. I noticed that China, the powerhouse in both production and population, emerges as the primary behind coal-related emissions. With a total CO2 of 7,956 million tons emitted by coal, China accounts for nearly half of the global coal-related CO2 emissions. In comparison, the rest of the world combined amounts to 15,861 million tons.</a:t>
            </a:r>
            <a:endParaRPr lang="en-US" dirty="0"/>
          </a:p>
        </p:txBody>
      </p:sp>
      <p:pic>
        <p:nvPicPr>
          <p:cNvPr id="8" name="Content Placeholder 7">
            <a:extLst>
              <a:ext uri="{FF2B5EF4-FFF2-40B4-BE49-F238E27FC236}">
                <a16:creationId xmlns:a16="http://schemas.microsoft.com/office/drawing/2014/main" id="{DA44D799-FCF9-48CF-9047-305F5C7F80D4}"/>
              </a:ext>
            </a:extLst>
          </p:cNvPr>
          <p:cNvPicPr>
            <a:picLocks noGrp="1" noChangeAspect="1"/>
          </p:cNvPicPr>
          <p:nvPr>
            <p:ph idx="1"/>
          </p:nvPr>
        </p:nvPicPr>
        <p:blipFill>
          <a:blip r:embed="rId3"/>
          <a:stretch>
            <a:fillRect/>
          </a:stretch>
        </p:blipFill>
        <p:spPr>
          <a:xfrm>
            <a:off x="5640438" y="1345325"/>
            <a:ext cx="5899046" cy="4793264"/>
          </a:xfrm>
        </p:spPr>
      </p:pic>
    </p:spTree>
    <p:extLst>
      <p:ext uri="{BB962C8B-B14F-4D97-AF65-F5344CB8AC3E}">
        <p14:creationId xmlns:p14="http://schemas.microsoft.com/office/powerpoint/2010/main" val="3163373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EE56-5E3B-4133-977B-49848C86E4EC}"/>
              </a:ext>
            </a:extLst>
          </p:cNvPr>
          <p:cNvSpPr>
            <a:spLocks noGrp="1"/>
          </p:cNvSpPr>
          <p:nvPr>
            <p:ph type="title"/>
          </p:nvPr>
        </p:nvSpPr>
        <p:spPr>
          <a:xfrm>
            <a:off x="444500" y="449796"/>
            <a:ext cx="11214100" cy="535531"/>
          </a:xfrm>
        </p:spPr>
        <p:txBody>
          <a:bodyPr/>
          <a:lstStyle/>
          <a:p>
            <a:r>
              <a:rPr lang="en-US" dirty="0"/>
              <a:t>CO2 compared to other greenhouse gases in 2021 - 1</a:t>
            </a:r>
          </a:p>
        </p:txBody>
      </p:sp>
      <p:sp>
        <p:nvSpPr>
          <p:cNvPr id="3" name="Slide Number Placeholder 2">
            <a:extLst>
              <a:ext uri="{FF2B5EF4-FFF2-40B4-BE49-F238E27FC236}">
                <a16:creationId xmlns:a16="http://schemas.microsoft.com/office/drawing/2014/main" id="{46C978D1-8D32-4687-9882-4844E1D18278}"/>
              </a:ext>
            </a:extLst>
          </p:cNvPr>
          <p:cNvSpPr>
            <a:spLocks noGrp="1"/>
          </p:cNvSpPr>
          <p:nvPr>
            <p:ph type="sldNum" sz="quarter" idx="12"/>
          </p:nvPr>
        </p:nvSpPr>
        <p:spPr/>
        <p:txBody>
          <a:bodyPr/>
          <a:lstStyle/>
          <a:p>
            <a:fld id="{C263D6C4-4840-40CC-AC84-17E24B3B7BDE}" type="slidenum">
              <a:rPr lang="en-US" noProof="0" smtClean="0"/>
              <a:pPr/>
              <a:t>17</a:t>
            </a:fld>
            <a:endParaRPr lang="en-US" noProof="0" dirty="0"/>
          </a:p>
        </p:txBody>
      </p:sp>
      <p:sp>
        <p:nvSpPr>
          <p:cNvPr id="4" name="Text Placeholder 3">
            <a:extLst>
              <a:ext uri="{FF2B5EF4-FFF2-40B4-BE49-F238E27FC236}">
                <a16:creationId xmlns:a16="http://schemas.microsoft.com/office/drawing/2014/main" id="{5D606A7D-2D4D-491B-8107-EE576FCF95A2}"/>
              </a:ext>
            </a:extLst>
          </p:cNvPr>
          <p:cNvSpPr>
            <a:spLocks noGrp="1"/>
          </p:cNvSpPr>
          <p:nvPr>
            <p:ph type="body" sz="half" idx="2"/>
          </p:nvPr>
        </p:nvSpPr>
        <p:spPr>
          <a:xfrm>
            <a:off x="107034" y="1383478"/>
            <a:ext cx="5242732" cy="5177221"/>
          </a:xfrm>
        </p:spPr>
        <p:txBody>
          <a:bodyPr>
            <a:normAutofit/>
          </a:bodyPr>
          <a:lstStyle/>
          <a:p>
            <a:pPr>
              <a:lnSpc>
                <a:spcPct val="120000"/>
              </a:lnSpc>
            </a:pPr>
            <a:r>
              <a:rPr lang="en-US" sz="2000" dirty="0">
                <a:effectLst/>
              </a:rPr>
              <a:t>CO2 plays a central role in driving global climate change, but it's important to recognize that it is not the only greenhouse gas responsible for this phenomenon. Other greenhouse gases, such as methane (CH4) and nitrous oxide (N2O), also contribute to global warming. So let’s analyze the percentage of CO2 emissions compared to other greenhouse gases. Over the years, the percentage of CO2 emissions has been steadily increasing. In 1981, CO2 accounted for 60.4% of total greenhouse gas emissions.</a:t>
            </a:r>
            <a:endParaRPr lang="en-US" sz="2000" dirty="0"/>
          </a:p>
        </p:txBody>
      </p:sp>
      <p:pic>
        <p:nvPicPr>
          <p:cNvPr id="13" name="Content Placeholder 12">
            <a:extLst>
              <a:ext uri="{FF2B5EF4-FFF2-40B4-BE49-F238E27FC236}">
                <a16:creationId xmlns:a16="http://schemas.microsoft.com/office/drawing/2014/main" id="{EADDD72E-6ABE-4DBE-BC03-A6FD321408B9}"/>
              </a:ext>
            </a:extLst>
          </p:cNvPr>
          <p:cNvPicPr>
            <a:picLocks noGrp="1" noChangeAspect="1"/>
          </p:cNvPicPr>
          <p:nvPr>
            <p:ph idx="1"/>
          </p:nvPr>
        </p:nvPicPr>
        <p:blipFill rotWithShape="1">
          <a:blip r:embed="rId3"/>
          <a:srcRect t="815" b="7817"/>
          <a:stretch/>
        </p:blipFill>
        <p:spPr>
          <a:xfrm>
            <a:off x="5604725" y="1555531"/>
            <a:ext cx="5924248" cy="4330263"/>
          </a:xfrm>
        </p:spPr>
      </p:pic>
    </p:spTree>
    <p:extLst>
      <p:ext uri="{BB962C8B-B14F-4D97-AF65-F5344CB8AC3E}">
        <p14:creationId xmlns:p14="http://schemas.microsoft.com/office/powerpoint/2010/main" val="590474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EE56-5E3B-4133-977B-49848C86E4EC}"/>
              </a:ext>
            </a:extLst>
          </p:cNvPr>
          <p:cNvSpPr>
            <a:spLocks noGrp="1"/>
          </p:cNvSpPr>
          <p:nvPr>
            <p:ph type="title"/>
          </p:nvPr>
        </p:nvSpPr>
        <p:spPr>
          <a:xfrm>
            <a:off x="444500" y="449796"/>
            <a:ext cx="11214100" cy="535531"/>
          </a:xfrm>
        </p:spPr>
        <p:txBody>
          <a:bodyPr/>
          <a:lstStyle/>
          <a:p>
            <a:r>
              <a:rPr lang="en-US" dirty="0"/>
              <a:t>CO2 compared to other greenhouse gases in 2021 - 2</a:t>
            </a:r>
          </a:p>
        </p:txBody>
      </p:sp>
      <p:sp>
        <p:nvSpPr>
          <p:cNvPr id="3" name="Slide Number Placeholder 2">
            <a:extLst>
              <a:ext uri="{FF2B5EF4-FFF2-40B4-BE49-F238E27FC236}">
                <a16:creationId xmlns:a16="http://schemas.microsoft.com/office/drawing/2014/main" id="{46C978D1-8D32-4687-9882-4844E1D18278}"/>
              </a:ext>
            </a:extLst>
          </p:cNvPr>
          <p:cNvSpPr>
            <a:spLocks noGrp="1"/>
          </p:cNvSpPr>
          <p:nvPr>
            <p:ph type="sldNum" sz="quarter" idx="12"/>
          </p:nvPr>
        </p:nvSpPr>
        <p:spPr/>
        <p:txBody>
          <a:bodyPr/>
          <a:lstStyle/>
          <a:p>
            <a:fld id="{C263D6C4-4840-40CC-AC84-17E24B3B7BDE}" type="slidenum">
              <a:rPr lang="en-US" noProof="0" smtClean="0"/>
              <a:pPr/>
              <a:t>18</a:t>
            </a:fld>
            <a:endParaRPr lang="en-US" noProof="0" dirty="0"/>
          </a:p>
        </p:txBody>
      </p:sp>
      <p:sp>
        <p:nvSpPr>
          <p:cNvPr id="4" name="Text Placeholder 3">
            <a:extLst>
              <a:ext uri="{FF2B5EF4-FFF2-40B4-BE49-F238E27FC236}">
                <a16:creationId xmlns:a16="http://schemas.microsoft.com/office/drawing/2014/main" id="{5D606A7D-2D4D-491B-8107-EE576FCF95A2}"/>
              </a:ext>
            </a:extLst>
          </p:cNvPr>
          <p:cNvSpPr>
            <a:spLocks noGrp="1"/>
          </p:cNvSpPr>
          <p:nvPr>
            <p:ph type="body" sz="half" idx="2"/>
          </p:nvPr>
        </p:nvSpPr>
        <p:spPr>
          <a:xfrm>
            <a:off x="128054" y="1680779"/>
            <a:ext cx="5242732" cy="5177221"/>
          </a:xfrm>
        </p:spPr>
        <p:txBody>
          <a:bodyPr>
            <a:normAutofit/>
          </a:bodyPr>
          <a:lstStyle/>
          <a:p>
            <a:pPr>
              <a:lnSpc>
                <a:spcPct val="120000"/>
              </a:lnSpc>
            </a:pPr>
            <a:r>
              <a:rPr lang="en-US" sz="2200" dirty="0">
                <a:effectLst/>
              </a:rPr>
              <a:t>In 2021, CO2 rose to 74.56%. In addition to the increasing percentage of CO2 emissions compared to other greenhouse gases, we can notice that the overall quantity of greenhouse gas emissions is also on the rise.  This means that not only is the proportion of CO2 emissions rising, but the overall quantity of greenhouse gas emissions is also growing.</a:t>
            </a:r>
            <a:endParaRPr lang="en-US" sz="2200" dirty="0"/>
          </a:p>
        </p:txBody>
      </p:sp>
      <p:pic>
        <p:nvPicPr>
          <p:cNvPr id="9" name="Content Placeholder 8">
            <a:extLst>
              <a:ext uri="{FF2B5EF4-FFF2-40B4-BE49-F238E27FC236}">
                <a16:creationId xmlns:a16="http://schemas.microsoft.com/office/drawing/2014/main" id="{63E4807A-E52B-400E-BEAD-3C9864BF6C7C}"/>
              </a:ext>
            </a:extLst>
          </p:cNvPr>
          <p:cNvPicPr>
            <a:picLocks noGrp="1" noChangeAspect="1"/>
          </p:cNvPicPr>
          <p:nvPr>
            <p:ph idx="1"/>
          </p:nvPr>
        </p:nvPicPr>
        <p:blipFill rotWithShape="1">
          <a:blip r:embed="rId3"/>
          <a:srcRect t="1504" b="8046"/>
          <a:stretch/>
        </p:blipFill>
        <p:spPr>
          <a:xfrm>
            <a:off x="5481145" y="1545020"/>
            <a:ext cx="6177455" cy="4469962"/>
          </a:xfrm>
        </p:spPr>
      </p:pic>
    </p:spTree>
    <p:extLst>
      <p:ext uri="{BB962C8B-B14F-4D97-AF65-F5344CB8AC3E}">
        <p14:creationId xmlns:p14="http://schemas.microsoft.com/office/powerpoint/2010/main" val="2238800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EE56-5E3B-4133-977B-49848C86E4EC}"/>
              </a:ext>
            </a:extLst>
          </p:cNvPr>
          <p:cNvSpPr>
            <a:spLocks noGrp="1"/>
          </p:cNvSpPr>
          <p:nvPr>
            <p:ph type="title"/>
          </p:nvPr>
        </p:nvSpPr>
        <p:spPr>
          <a:xfrm>
            <a:off x="444500" y="449796"/>
            <a:ext cx="11214100" cy="535531"/>
          </a:xfrm>
        </p:spPr>
        <p:txBody>
          <a:bodyPr/>
          <a:lstStyle/>
          <a:p>
            <a:r>
              <a:rPr lang="en-US" dirty="0"/>
              <a:t>CO2 compared to other greenhouse gases in 2021 - 3</a:t>
            </a:r>
          </a:p>
        </p:txBody>
      </p:sp>
      <p:sp>
        <p:nvSpPr>
          <p:cNvPr id="3" name="Slide Number Placeholder 2">
            <a:extLst>
              <a:ext uri="{FF2B5EF4-FFF2-40B4-BE49-F238E27FC236}">
                <a16:creationId xmlns:a16="http://schemas.microsoft.com/office/drawing/2014/main" id="{46C978D1-8D32-4687-9882-4844E1D18278}"/>
              </a:ext>
            </a:extLst>
          </p:cNvPr>
          <p:cNvSpPr>
            <a:spLocks noGrp="1"/>
          </p:cNvSpPr>
          <p:nvPr>
            <p:ph type="sldNum" sz="quarter" idx="12"/>
          </p:nvPr>
        </p:nvSpPr>
        <p:spPr/>
        <p:txBody>
          <a:bodyPr/>
          <a:lstStyle/>
          <a:p>
            <a:fld id="{C263D6C4-4840-40CC-AC84-17E24B3B7BDE}" type="slidenum">
              <a:rPr lang="en-US" noProof="0" smtClean="0"/>
              <a:pPr/>
              <a:t>19</a:t>
            </a:fld>
            <a:endParaRPr lang="en-US" noProof="0" dirty="0"/>
          </a:p>
        </p:txBody>
      </p:sp>
      <p:sp>
        <p:nvSpPr>
          <p:cNvPr id="4" name="Text Placeholder 3">
            <a:extLst>
              <a:ext uri="{FF2B5EF4-FFF2-40B4-BE49-F238E27FC236}">
                <a16:creationId xmlns:a16="http://schemas.microsoft.com/office/drawing/2014/main" id="{5D606A7D-2D4D-491B-8107-EE576FCF95A2}"/>
              </a:ext>
            </a:extLst>
          </p:cNvPr>
          <p:cNvSpPr>
            <a:spLocks noGrp="1"/>
          </p:cNvSpPr>
          <p:nvPr>
            <p:ph type="body" sz="half" idx="2"/>
          </p:nvPr>
        </p:nvSpPr>
        <p:spPr>
          <a:xfrm>
            <a:off x="128054" y="1680779"/>
            <a:ext cx="5242732" cy="5177221"/>
          </a:xfrm>
        </p:spPr>
        <p:txBody>
          <a:bodyPr>
            <a:normAutofit/>
          </a:bodyPr>
          <a:lstStyle/>
          <a:p>
            <a:pPr>
              <a:lnSpc>
                <a:spcPct val="120000"/>
              </a:lnSpc>
            </a:pPr>
            <a:r>
              <a:rPr lang="en-US" sz="2200" dirty="0">
                <a:effectLst/>
              </a:rPr>
              <a:t>In the second graph, we observe the temperature effects generated by different greenhouse gases. It is evident that CO2 contributes to higher temperature changes compared to CH4 and N2O. This finding highlights the significant role of CO2 as the most potent greenhouse gas driving climate change.</a:t>
            </a:r>
            <a:endParaRPr lang="en-US" sz="2200" dirty="0"/>
          </a:p>
        </p:txBody>
      </p:sp>
      <p:pic>
        <p:nvPicPr>
          <p:cNvPr id="9" name="Content Placeholder 8">
            <a:extLst>
              <a:ext uri="{FF2B5EF4-FFF2-40B4-BE49-F238E27FC236}">
                <a16:creationId xmlns:a16="http://schemas.microsoft.com/office/drawing/2014/main" id="{63E4807A-E52B-400E-BEAD-3C9864BF6C7C}"/>
              </a:ext>
            </a:extLst>
          </p:cNvPr>
          <p:cNvPicPr>
            <a:picLocks noGrp="1" noChangeAspect="1"/>
          </p:cNvPicPr>
          <p:nvPr>
            <p:ph idx="1"/>
          </p:nvPr>
        </p:nvPicPr>
        <p:blipFill rotWithShape="1">
          <a:blip r:embed="rId3"/>
          <a:srcRect t="1504" b="8046"/>
          <a:stretch/>
        </p:blipFill>
        <p:spPr>
          <a:xfrm>
            <a:off x="5481145" y="1545020"/>
            <a:ext cx="6177455" cy="4469962"/>
          </a:xfrm>
        </p:spPr>
      </p:pic>
    </p:spTree>
    <p:extLst>
      <p:ext uri="{BB962C8B-B14F-4D97-AF65-F5344CB8AC3E}">
        <p14:creationId xmlns:p14="http://schemas.microsoft.com/office/powerpoint/2010/main" val="200565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US" dirty="0"/>
              <a:t>Why this topic?</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581237"/>
            <a:ext cx="6718300" cy="4093243"/>
          </a:xfrm>
        </p:spPr>
        <p:txBody>
          <a:bodyPr/>
          <a:lstStyle/>
          <a:p>
            <a:r>
              <a:rPr lang="en-US" sz="2400" dirty="0"/>
              <a:t>CO2 emissions are a major contributor to climate change and have harmful effects on human health, ecosystems, and the environment</a:t>
            </a:r>
          </a:p>
          <a:p>
            <a:r>
              <a:rPr lang="en-US" sz="2400" dirty="0"/>
              <a:t>The sources of CO2 emissions are diverse and include the burning of fossil fuels for transportation, electricity generation, and industrial processes</a:t>
            </a:r>
          </a:p>
          <a:p>
            <a:r>
              <a:rPr lang="en-US" sz="2400" dirty="0"/>
              <a:t>It is estimated that by 2099, the world could be 4°C warmer than pre-Industrial Revolution levels</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
        <p:nvSpPr>
          <p:cNvPr id="8" name="Text Placeholder 9">
            <a:extLst>
              <a:ext uri="{FF2B5EF4-FFF2-40B4-BE49-F238E27FC236}">
                <a16:creationId xmlns:a16="http://schemas.microsoft.com/office/drawing/2014/main" id="{2D0A474D-5A24-42B7-95CA-3AA2BF4E5280}"/>
              </a:ext>
            </a:extLst>
          </p:cNvPr>
          <p:cNvSpPr txBox="1">
            <a:spLocks/>
          </p:cNvSpPr>
          <p:nvPr/>
        </p:nvSpPr>
        <p:spPr>
          <a:xfrm>
            <a:off x="8845988" y="5526229"/>
            <a:ext cx="3135363" cy="105324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2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So… We should act!</a:t>
            </a:r>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p:txBody>
          <a:bodyPr>
            <a:normAutofit/>
          </a:bodyPr>
          <a:lstStyle/>
          <a:p>
            <a:r>
              <a:rPr lang="en-US" dirty="0"/>
              <a:t>Recommendations</a:t>
            </a:r>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20</a:t>
            </a:fld>
            <a:endParaRPr lang="en-US" dirty="0"/>
          </a:p>
        </p:txBody>
      </p:sp>
      <p:sp>
        <p:nvSpPr>
          <p:cNvPr id="5" name="TextBox 4">
            <a:extLst>
              <a:ext uri="{FF2B5EF4-FFF2-40B4-BE49-F238E27FC236}">
                <a16:creationId xmlns:a16="http://schemas.microsoft.com/office/drawing/2014/main" id="{CCA5F847-1668-4BC0-BC07-C65E97B289E0}"/>
              </a:ext>
            </a:extLst>
          </p:cNvPr>
          <p:cNvSpPr txBox="1"/>
          <p:nvPr/>
        </p:nvSpPr>
        <p:spPr>
          <a:xfrm>
            <a:off x="832104" y="4905731"/>
            <a:ext cx="9468034" cy="1077218"/>
          </a:xfrm>
          <a:prstGeom prst="rect">
            <a:avLst/>
          </a:prstGeom>
          <a:noFill/>
        </p:spPr>
        <p:txBody>
          <a:bodyPr wrap="square">
            <a:spAutoFit/>
          </a:bodyPr>
          <a:lstStyle/>
          <a:p>
            <a:r>
              <a:rPr lang="en-US" sz="3200" b="1" dirty="0">
                <a:solidFill>
                  <a:schemeClr val="bg1"/>
                </a:solidFill>
              </a:rPr>
              <a:t>Especially for the top 5 emitters: </a:t>
            </a:r>
            <a:br>
              <a:rPr lang="en-US" sz="3200" b="1" dirty="0">
                <a:solidFill>
                  <a:schemeClr val="bg1"/>
                </a:solidFill>
              </a:rPr>
            </a:br>
            <a:r>
              <a:rPr lang="en-US" sz="3200" b="1" dirty="0">
                <a:solidFill>
                  <a:schemeClr val="bg1"/>
                </a:solidFill>
              </a:rPr>
              <a:t>China, India, Japan, United States, and Russia</a:t>
            </a:r>
          </a:p>
        </p:txBody>
      </p:sp>
    </p:spTree>
    <p:extLst>
      <p:ext uri="{BB962C8B-B14F-4D97-AF65-F5344CB8AC3E}">
        <p14:creationId xmlns:p14="http://schemas.microsoft.com/office/powerpoint/2010/main" val="101799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415159"/>
            <a:ext cx="11214100" cy="535531"/>
          </a:xfrm>
        </p:spPr>
        <p:txBody>
          <a:bodyPr/>
          <a:lstStyle/>
          <a:p>
            <a:r>
              <a:rPr lang="en-US" dirty="0"/>
              <a:t>Government and Policy Makers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21</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a:off x="444499" y="1692166"/>
            <a:ext cx="11400659" cy="4225158"/>
          </a:xfrm>
        </p:spPr>
        <p:txBody>
          <a:bodyPr>
            <a:normAutofit/>
          </a:bodyPr>
          <a:lstStyle/>
          <a:p>
            <a:r>
              <a:rPr lang="en-US" sz="2400" b="1" dirty="0">
                <a:solidFill>
                  <a:srgbClr val="63B7C6"/>
                </a:solidFill>
              </a:rPr>
              <a:t>Transition to Renewable Energy: </a:t>
            </a:r>
            <a:r>
              <a:rPr lang="en-US" sz="2400" dirty="0"/>
              <a:t>Implement policies that encourage the deployment of renewable energy infrastructure such as solar, wind, hydro, and geothermal power </a:t>
            </a:r>
          </a:p>
          <a:p>
            <a:r>
              <a:rPr lang="en-US" sz="2400" b="1" dirty="0">
                <a:solidFill>
                  <a:srgbClr val="63B7C6"/>
                </a:solidFill>
              </a:rPr>
              <a:t>Carbon Pricing and Emissions Trading: </a:t>
            </a:r>
            <a:r>
              <a:rPr lang="en-US" sz="2400" dirty="0"/>
              <a:t>Introduce carbon taxes that would provide incentives for businesses to reduce their CO2 emissions and invest in cleaner technologies</a:t>
            </a:r>
          </a:p>
          <a:p>
            <a:r>
              <a:rPr lang="en-US" sz="2400" b="1" dirty="0">
                <a:solidFill>
                  <a:srgbClr val="63B7C6"/>
                </a:solidFill>
              </a:rPr>
              <a:t>Sustainable Transportation: </a:t>
            </a:r>
            <a:r>
              <a:rPr lang="en-US" sz="2400" dirty="0"/>
              <a:t>Promote the use of public transportation by creating special discounts (like carte avantage) </a:t>
            </a:r>
          </a:p>
          <a:p>
            <a:r>
              <a:rPr lang="en-US" sz="2400" b="1" dirty="0">
                <a:solidFill>
                  <a:srgbClr val="63B7C6"/>
                </a:solidFill>
              </a:rPr>
              <a:t>Sustainable Urban Planning: </a:t>
            </a:r>
            <a:r>
              <a:rPr lang="en-US" sz="2400" dirty="0"/>
              <a:t>Establish green building practices and energy-efficient construction standards and regulations</a:t>
            </a:r>
          </a:p>
          <a:p>
            <a:endParaRPr lang="en-US" sz="2400" dirty="0"/>
          </a:p>
          <a:p>
            <a:endParaRPr lang="en-US" sz="2400" dirty="0"/>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415159"/>
            <a:ext cx="11214100" cy="535531"/>
          </a:xfrm>
        </p:spPr>
        <p:txBody>
          <a:bodyPr/>
          <a:lstStyle/>
          <a:p>
            <a:r>
              <a:rPr lang="en-US" dirty="0"/>
              <a:t>International Organizations and NGOs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22</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a:off x="444499" y="1692166"/>
            <a:ext cx="11400659" cy="4225158"/>
          </a:xfrm>
        </p:spPr>
        <p:txBody>
          <a:bodyPr>
            <a:normAutofit/>
          </a:bodyPr>
          <a:lstStyle/>
          <a:p>
            <a:r>
              <a:rPr lang="en-US" sz="2400" b="1" dirty="0">
                <a:solidFill>
                  <a:srgbClr val="63B7C6"/>
                </a:solidFill>
              </a:rPr>
              <a:t>Public Awareness and Education: </a:t>
            </a:r>
            <a:r>
              <a:rPr lang="en-US" sz="2400" dirty="0"/>
              <a:t>Launch public awareness campaigns to educate the public about the importance of reducing CO2 emissions</a:t>
            </a:r>
          </a:p>
          <a:p>
            <a:r>
              <a:rPr lang="en-US" sz="2400" b="1" dirty="0">
                <a:solidFill>
                  <a:srgbClr val="63B7C6"/>
                </a:solidFill>
              </a:rPr>
              <a:t>International Cooperation: </a:t>
            </a:r>
            <a:r>
              <a:rPr lang="en-US" sz="2400" dirty="0"/>
              <a:t>Collaborate with other countries and participate actively in international agreements and initiatives aimed at reducing CO2 emissions, such as the Paris Agreement (international treaty on climate change)</a:t>
            </a:r>
          </a:p>
          <a:p>
            <a:r>
              <a:rPr lang="en-US" sz="2400" b="1" dirty="0">
                <a:solidFill>
                  <a:srgbClr val="63B7C6"/>
                </a:solidFill>
              </a:rPr>
              <a:t>Monitoring and Reporting: </a:t>
            </a:r>
            <a:r>
              <a:rPr lang="en-US" sz="2400" dirty="0"/>
              <a:t>Support the establishment of robust monitoring, reporting, and verification systems to track progress in reducing CO2 emissions</a:t>
            </a:r>
          </a:p>
          <a:p>
            <a:r>
              <a:rPr lang="en-US" sz="2400" b="1" dirty="0">
                <a:solidFill>
                  <a:srgbClr val="63B7C6"/>
                </a:solidFill>
              </a:rPr>
              <a:t>Research and Innovation: </a:t>
            </a:r>
            <a:r>
              <a:rPr lang="en-US" sz="2400" dirty="0"/>
              <a:t>Support research and innovation in clean energy technologies, sustainable practices, and climate solutions by funding these projects</a:t>
            </a:r>
          </a:p>
          <a:p>
            <a:endParaRPr lang="en-US" sz="2400" dirty="0"/>
          </a:p>
        </p:txBody>
      </p:sp>
    </p:spTree>
    <p:extLst>
      <p:ext uri="{BB962C8B-B14F-4D97-AF65-F5344CB8AC3E}">
        <p14:creationId xmlns:p14="http://schemas.microsoft.com/office/powerpoint/2010/main" val="105471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415159"/>
            <a:ext cx="11214100" cy="535531"/>
          </a:xfrm>
        </p:spPr>
        <p:txBody>
          <a:bodyPr/>
          <a:lstStyle/>
          <a:p>
            <a:r>
              <a:rPr lang="en-US" dirty="0"/>
              <a:t>Industries and Head of Factories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23</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a:off x="444500" y="1682348"/>
            <a:ext cx="11400659" cy="4225158"/>
          </a:xfrm>
        </p:spPr>
        <p:txBody>
          <a:bodyPr>
            <a:noAutofit/>
          </a:bodyPr>
          <a:lstStyle/>
          <a:p>
            <a:r>
              <a:rPr lang="en-US" sz="2400" b="1" dirty="0">
                <a:solidFill>
                  <a:srgbClr val="63B7C6"/>
                </a:solidFill>
              </a:rPr>
              <a:t>Energy Efficiency Improvements: </a:t>
            </a:r>
            <a:r>
              <a:rPr lang="en-US" sz="2400" dirty="0"/>
              <a:t>Conduct energy audits, upgrading equipment and machinery to energy-efficient models, improving insulation, and adopting smart energy management systems</a:t>
            </a:r>
          </a:p>
          <a:p>
            <a:r>
              <a:rPr lang="en-US" sz="2400" b="1" dirty="0">
                <a:solidFill>
                  <a:srgbClr val="63B7C6"/>
                </a:solidFill>
              </a:rPr>
              <a:t>Transition to Renewable Energy: </a:t>
            </a:r>
            <a:r>
              <a:rPr lang="en-US" sz="2400" dirty="0"/>
              <a:t>Invest in renewable energy sources such as solar, wind, and hydropower to meet the energy needs of factories + Install on-site or off-site renewable energy generation systems to reduce reliance on fossil fuels</a:t>
            </a:r>
          </a:p>
          <a:p>
            <a:r>
              <a:rPr lang="en-US" sz="2400" b="1" dirty="0">
                <a:solidFill>
                  <a:srgbClr val="63B7C6"/>
                </a:solidFill>
              </a:rPr>
              <a:t>Carbon Capture and Storage (CCS): </a:t>
            </a:r>
            <a:r>
              <a:rPr lang="en-US" sz="2400" dirty="0"/>
              <a:t>This helps to capture CO2 and prevent its release into the atmosphere</a:t>
            </a:r>
          </a:p>
          <a:p>
            <a:r>
              <a:rPr lang="en-US" sz="2400" b="1" dirty="0">
                <a:solidFill>
                  <a:srgbClr val="63B7C6"/>
                </a:solidFill>
              </a:rPr>
              <a:t>Employee Engagement and Training: </a:t>
            </a:r>
            <a:r>
              <a:rPr lang="en-US" sz="2400" dirty="0"/>
              <a:t>Educate and engage employees in sustainable practices and provide training on energy efficiency, waste reduction, and emission control</a:t>
            </a:r>
          </a:p>
        </p:txBody>
      </p:sp>
    </p:spTree>
    <p:extLst>
      <p:ext uri="{BB962C8B-B14F-4D97-AF65-F5344CB8AC3E}">
        <p14:creationId xmlns:p14="http://schemas.microsoft.com/office/powerpoint/2010/main" val="275450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415159"/>
            <a:ext cx="11214100" cy="535531"/>
          </a:xfrm>
        </p:spPr>
        <p:txBody>
          <a:bodyPr/>
          <a:lstStyle/>
          <a:p>
            <a:r>
              <a:rPr lang="en-US" dirty="0"/>
              <a:t>Individuals and Consumers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24</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a:off x="444499" y="1692166"/>
            <a:ext cx="11400659" cy="4225158"/>
          </a:xfrm>
        </p:spPr>
        <p:txBody>
          <a:bodyPr>
            <a:normAutofit/>
          </a:bodyPr>
          <a:lstStyle/>
          <a:p>
            <a:r>
              <a:rPr lang="en-US" sz="2400" b="1" dirty="0">
                <a:solidFill>
                  <a:srgbClr val="63B7C6"/>
                </a:solidFill>
              </a:rPr>
              <a:t>Energy Conservation: </a:t>
            </a:r>
            <a:r>
              <a:rPr lang="en-US" sz="2400" dirty="0"/>
              <a:t>Reduce energy consumption in your daily life by turning off lights and appliances when not in use, using energy-efficient LED bulbs, and optimizing heating and cooling settings</a:t>
            </a:r>
          </a:p>
          <a:p>
            <a:r>
              <a:rPr lang="en-US" sz="2400" b="1" dirty="0">
                <a:solidFill>
                  <a:srgbClr val="63B7C6"/>
                </a:solidFill>
              </a:rPr>
              <a:t>Transportation Choices: </a:t>
            </a:r>
            <a:r>
              <a:rPr lang="en-US" sz="2400" dirty="0"/>
              <a:t>Opt for sustainable transportation options like public transportation, carpool, bike, or walk instead of relying heavily on personal vehicles</a:t>
            </a:r>
          </a:p>
          <a:p>
            <a:r>
              <a:rPr lang="en-US" sz="2400" b="1" dirty="0">
                <a:solidFill>
                  <a:srgbClr val="63B7C6"/>
                </a:solidFill>
              </a:rPr>
              <a:t>Reduce, Reuse, Recycle: </a:t>
            </a:r>
            <a:r>
              <a:rPr lang="en-US" sz="2400" dirty="0"/>
              <a:t>Practice the principles of the circular economy by reducing waste generation, reusing items, and recycling materials</a:t>
            </a:r>
          </a:p>
          <a:p>
            <a:r>
              <a:rPr lang="en-US" sz="2400" b="1" dirty="0">
                <a:solidFill>
                  <a:srgbClr val="63B7C6"/>
                </a:solidFill>
              </a:rPr>
              <a:t>Conscious Consumption: </a:t>
            </a:r>
            <a:r>
              <a:rPr lang="en-US" sz="2400" dirty="0"/>
              <a:t>Make informed choices when purchasing goods and services. Prioritize products that are sustainably produced, energy-efficient, and have a lower environmental impact</a:t>
            </a:r>
          </a:p>
        </p:txBody>
      </p:sp>
    </p:spTree>
    <p:extLst>
      <p:ext uri="{BB962C8B-B14F-4D97-AF65-F5344CB8AC3E}">
        <p14:creationId xmlns:p14="http://schemas.microsoft.com/office/powerpoint/2010/main" val="193345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99B46-9023-483F-B5B0-70C9C80F39C3}"/>
              </a:ext>
            </a:extLst>
          </p:cNvPr>
          <p:cNvSpPr>
            <a:spLocks noGrp="1"/>
          </p:cNvSpPr>
          <p:nvPr>
            <p:ph type="title"/>
          </p:nvPr>
        </p:nvSpPr>
        <p:spPr/>
        <p:txBody>
          <a:bodyPr/>
          <a:lstStyle/>
          <a:p>
            <a:r>
              <a:rPr lang="en-US" b="1" i="1" dirty="0">
                <a:effectLst/>
                <a:latin typeface="Arial" panose="020B0604020202020204" pitchFamily="34" charset="0"/>
              </a:rPr>
              <a:t>Lets nurture the nature, </a:t>
            </a:r>
            <a:br>
              <a:rPr lang="en-US" b="1" i="1" dirty="0">
                <a:effectLst/>
                <a:latin typeface="Arial" panose="020B0604020202020204" pitchFamily="34" charset="0"/>
              </a:rPr>
            </a:br>
            <a:r>
              <a:rPr lang="en-US" b="1" i="1" dirty="0">
                <a:effectLst/>
                <a:latin typeface="Arial" panose="020B0604020202020204" pitchFamily="34" charset="0"/>
              </a:rPr>
              <a:t>so that we can have a better future!</a:t>
            </a:r>
            <a:endParaRPr lang="en-US" dirty="0"/>
          </a:p>
        </p:txBody>
      </p:sp>
      <p:sp>
        <p:nvSpPr>
          <p:cNvPr id="3" name="Slide Number Placeholder 2">
            <a:extLst>
              <a:ext uri="{FF2B5EF4-FFF2-40B4-BE49-F238E27FC236}">
                <a16:creationId xmlns:a16="http://schemas.microsoft.com/office/drawing/2014/main" id="{6DF19A9F-7D5B-40B1-AFBF-74F6D54FEEC3}"/>
              </a:ext>
            </a:extLst>
          </p:cNvPr>
          <p:cNvSpPr>
            <a:spLocks noGrp="1"/>
          </p:cNvSpPr>
          <p:nvPr>
            <p:ph type="sldNum" sz="quarter" idx="12"/>
          </p:nvPr>
        </p:nvSpPr>
        <p:spPr/>
        <p:txBody>
          <a:bodyPr/>
          <a:lstStyle/>
          <a:p>
            <a:fld id="{C263D6C4-4840-40CC-AC84-17E24B3B7BDE}" type="slidenum">
              <a:rPr lang="en-US" noProof="0" smtClean="0"/>
              <a:pPr/>
              <a:t>25</a:t>
            </a:fld>
            <a:endParaRPr lang="en-US" noProof="0" dirty="0"/>
          </a:p>
        </p:txBody>
      </p:sp>
    </p:spTree>
    <p:extLst>
      <p:ext uri="{BB962C8B-B14F-4D97-AF65-F5344CB8AC3E}">
        <p14:creationId xmlns:p14="http://schemas.microsoft.com/office/powerpoint/2010/main" val="1974777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Thank you!</a:t>
            </a:r>
            <a:endParaRPr lang="en-GB" dirty="0"/>
          </a:p>
        </p:txBody>
      </p:sp>
    </p:spTree>
    <p:extLst>
      <p:ext uri="{BB962C8B-B14F-4D97-AF65-F5344CB8AC3E}">
        <p14:creationId xmlns:p14="http://schemas.microsoft.com/office/powerpoint/2010/main" val="4406968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479863"/>
            <a:ext cx="11214100" cy="535531"/>
          </a:xfrm>
        </p:spPr>
        <p:txBody>
          <a:bodyPr/>
          <a:lstStyle/>
          <a:p>
            <a:r>
              <a:rPr lang="en-US" dirty="0"/>
              <a:t>Who are the Decision Makers?</a:t>
            </a:r>
          </a:p>
        </p:txBody>
      </p:sp>
      <p:pic>
        <p:nvPicPr>
          <p:cNvPr id="25" name="Picture Placeholder 24" descr="Bar chart">
            <a:extLst>
              <a:ext uri="{FF2B5EF4-FFF2-40B4-BE49-F238E27FC236}">
                <a16:creationId xmlns:a16="http://schemas.microsoft.com/office/drawing/2014/main" id="{C03AAFA7-022A-47F8-9DA1-7DC3897D1E52}"/>
              </a:ext>
            </a:extLst>
          </p:cNvPr>
          <p:cNvPicPr>
            <a:picLocks noGrp="1" noChangeAspect="1"/>
          </p:cNvPicPr>
          <p:nvPr>
            <p:ph type="pic" sz="quarter" idx="13"/>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t="63" b="63"/>
          <a:stretch>
            <a:fillRect/>
          </a:stretch>
        </p:blipFill>
        <p:spPr>
          <a:xfrm>
            <a:off x="978212" y="2096716"/>
            <a:ext cx="1259505" cy="1259505"/>
          </a:xfrm>
        </p:spPr>
      </p:pic>
      <p:pic>
        <p:nvPicPr>
          <p:cNvPr id="27" name="Picture Placeholder 26" descr="Clock">
            <a:extLst>
              <a:ext uri="{FF2B5EF4-FFF2-40B4-BE49-F238E27FC236}">
                <a16:creationId xmlns:a16="http://schemas.microsoft.com/office/drawing/2014/main" id="{6F737161-FE67-434D-A781-59EDB9EDCB23}"/>
              </a:ext>
            </a:extLst>
          </p:cNvPr>
          <p:cNvPicPr>
            <a:picLocks noGrp="1" noChangeAspect="1"/>
          </p:cNvPicPr>
          <p:nvPr>
            <p:ph type="pic" sz="quarter" idx="14"/>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pic>
        <p:nvPicPr>
          <p:cNvPr id="29" name="Picture Placeholder 28" descr="Microscope">
            <a:extLst>
              <a:ext uri="{FF2B5EF4-FFF2-40B4-BE49-F238E27FC236}">
                <a16:creationId xmlns:a16="http://schemas.microsoft.com/office/drawing/2014/main" id="{9E5BF01B-21D6-4D43-9CAE-0298685C1A7B}"/>
              </a:ext>
            </a:extLst>
          </p:cNvPr>
          <p:cNvPicPr>
            <a:picLocks noGrp="1" noChangeAspect="1"/>
          </p:cNvPicPr>
          <p:nvPr>
            <p:ph type="pic" sz="quarter" idx="15"/>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t="63" b="63"/>
          <a:stretch>
            <a:fillRect/>
          </a:stretch>
        </p:blipFill>
        <p:spPr/>
      </p:pic>
      <p:pic>
        <p:nvPicPr>
          <p:cNvPr id="31" name="Picture Placeholder 30" descr="Magnifying glass">
            <a:extLst>
              <a:ext uri="{FF2B5EF4-FFF2-40B4-BE49-F238E27FC236}">
                <a16:creationId xmlns:a16="http://schemas.microsoft.com/office/drawing/2014/main" id="{089E8AB6-C16E-4752-810F-8F98DB929DB5}"/>
              </a:ext>
            </a:extLst>
          </p:cNvPr>
          <p:cNvPicPr>
            <a:picLocks noGrp="1" noChangeAspect="1"/>
          </p:cNvPicPr>
          <p:nvPr>
            <p:ph type="pic" sz="quarter" idx="16"/>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p:pic>
      <p:pic>
        <p:nvPicPr>
          <p:cNvPr id="33" name="Picture Placeholder 32" descr="Head with Gears">
            <a:extLst>
              <a:ext uri="{FF2B5EF4-FFF2-40B4-BE49-F238E27FC236}">
                <a16:creationId xmlns:a16="http://schemas.microsoft.com/office/drawing/2014/main" id="{CC9DBBE5-5AD0-41E8-A719-84509E5D9F9E}"/>
              </a:ext>
            </a:extLst>
          </p:cNvPr>
          <p:cNvPicPr>
            <a:picLocks noGrp="1" noChangeAspect="1"/>
          </p:cNvPicPr>
          <p:nvPr>
            <p:ph type="pic" sz="quarter" idx="17"/>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t="63" b="63"/>
          <a:stretch>
            <a:fillRect/>
          </a:stretch>
        </p:blipFill>
        <p:spPr/>
      </p:pic>
      <p:sp>
        <p:nvSpPr>
          <p:cNvPr id="2" name="Slide Number Placeholder 1">
            <a:extLst>
              <a:ext uri="{FF2B5EF4-FFF2-40B4-BE49-F238E27FC236}">
                <a16:creationId xmlns:a16="http://schemas.microsoft.com/office/drawing/2014/main" id="{CC1F11E7-EDE5-4119-BA64-4FC57C285D19}"/>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
        <p:nvSpPr>
          <p:cNvPr id="28" name="Text Placeholder 18">
            <a:extLst>
              <a:ext uri="{FF2B5EF4-FFF2-40B4-BE49-F238E27FC236}">
                <a16:creationId xmlns:a16="http://schemas.microsoft.com/office/drawing/2014/main" id="{7AF5A010-9465-4948-9050-4DAB028D07B1}"/>
              </a:ext>
            </a:extLst>
          </p:cNvPr>
          <p:cNvSpPr txBox="1">
            <a:spLocks/>
          </p:cNvSpPr>
          <p:nvPr/>
        </p:nvSpPr>
        <p:spPr>
          <a:xfrm>
            <a:off x="7295568" y="4077011"/>
            <a:ext cx="2088904" cy="1503982"/>
          </a:xfrm>
          <a:prstGeom prst="rect">
            <a:avLst/>
          </a:prstGeom>
        </p:spPr>
        <p:txBody>
          <a:bodyPr vert="horz" lIns="0" tIns="0" rIns="0" bIns="0" rtlCol="0">
            <a:noAutofit/>
          </a:bodyPr>
          <a:lstStyle>
            <a:lvl1pPr marL="0" indent="0" algn="ctr"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b="1" dirty="0"/>
          </a:p>
        </p:txBody>
      </p:sp>
      <p:sp>
        <p:nvSpPr>
          <p:cNvPr id="36" name="Text Placeholder 18">
            <a:extLst>
              <a:ext uri="{FF2B5EF4-FFF2-40B4-BE49-F238E27FC236}">
                <a16:creationId xmlns:a16="http://schemas.microsoft.com/office/drawing/2014/main" id="{F9D906CC-AAEC-4390-8340-2CF071B503A1}"/>
              </a:ext>
            </a:extLst>
          </p:cNvPr>
          <p:cNvSpPr txBox="1">
            <a:spLocks/>
          </p:cNvSpPr>
          <p:nvPr/>
        </p:nvSpPr>
        <p:spPr>
          <a:xfrm>
            <a:off x="627842" y="4121199"/>
            <a:ext cx="1960244" cy="1463040"/>
          </a:xfrm>
          <a:prstGeom prst="rect">
            <a:avLst/>
          </a:prstGeom>
        </p:spPr>
        <p:txBody>
          <a:bodyPr vert="horz" lIns="0" tIns="0" rIns="0" bIns="0" rtlCol="0">
            <a:noAutofit/>
          </a:bodyPr>
          <a:lstStyle>
            <a:lvl1pPr marL="0" indent="0" algn="ctr"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Government and Policy Makers</a:t>
            </a:r>
          </a:p>
        </p:txBody>
      </p:sp>
      <p:sp>
        <p:nvSpPr>
          <p:cNvPr id="40" name="Text Placeholder 18">
            <a:extLst>
              <a:ext uri="{FF2B5EF4-FFF2-40B4-BE49-F238E27FC236}">
                <a16:creationId xmlns:a16="http://schemas.microsoft.com/office/drawing/2014/main" id="{F748789A-DA55-4725-ACBB-1BD1263A69BB}"/>
              </a:ext>
            </a:extLst>
          </p:cNvPr>
          <p:cNvSpPr txBox="1">
            <a:spLocks/>
          </p:cNvSpPr>
          <p:nvPr/>
        </p:nvSpPr>
        <p:spPr>
          <a:xfrm>
            <a:off x="2807528" y="4126987"/>
            <a:ext cx="2088904" cy="1463040"/>
          </a:xfrm>
          <a:prstGeom prst="rect">
            <a:avLst/>
          </a:prstGeom>
        </p:spPr>
        <p:txBody>
          <a:bodyPr vert="horz" lIns="0" tIns="0" rIns="0" bIns="0" rtlCol="0">
            <a:noAutofit/>
          </a:bodyPr>
          <a:lstStyle>
            <a:lvl1pPr marL="0" indent="0" algn="ctr"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International Organizations and NGOs</a:t>
            </a:r>
          </a:p>
        </p:txBody>
      </p:sp>
      <p:sp>
        <p:nvSpPr>
          <p:cNvPr id="41" name="Text Placeholder 18">
            <a:extLst>
              <a:ext uri="{FF2B5EF4-FFF2-40B4-BE49-F238E27FC236}">
                <a16:creationId xmlns:a16="http://schemas.microsoft.com/office/drawing/2014/main" id="{33554951-BF1A-4644-B875-ADF45EAAE905}"/>
              </a:ext>
            </a:extLst>
          </p:cNvPr>
          <p:cNvSpPr txBox="1">
            <a:spLocks/>
          </p:cNvSpPr>
          <p:nvPr/>
        </p:nvSpPr>
        <p:spPr>
          <a:xfrm>
            <a:off x="5065337" y="4117953"/>
            <a:ext cx="2088904" cy="1463040"/>
          </a:xfrm>
          <a:prstGeom prst="rect">
            <a:avLst/>
          </a:prstGeom>
        </p:spPr>
        <p:txBody>
          <a:bodyPr vert="horz" lIns="0" tIns="0" rIns="0" bIns="0" rtlCol="0">
            <a:noAutofit/>
          </a:bodyPr>
          <a:lstStyle>
            <a:lvl1pPr marL="0" indent="0" algn="ctr"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Industries and head of factories</a:t>
            </a:r>
          </a:p>
        </p:txBody>
      </p:sp>
      <p:sp>
        <p:nvSpPr>
          <p:cNvPr id="42" name="Text Placeholder 18">
            <a:extLst>
              <a:ext uri="{FF2B5EF4-FFF2-40B4-BE49-F238E27FC236}">
                <a16:creationId xmlns:a16="http://schemas.microsoft.com/office/drawing/2014/main" id="{36B2CD94-8E9C-4320-B7F7-62FA5938B072}"/>
              </a:ext>
            </a:extLst>
          </p:cNvPr>
          <p:cNvSpPr txBox="1">
            <a:spLocks/>
          </p:cNvSpPr>
          <p:nvPr/>
        </p:nvSpPr>
        <p:spPr>
          <a:xfrm>
            <a:off x="7495134" y="5170791"/>
            <a:ext cx="2088904" cy="1503982"/>
          </a:xfrm>
          <a:prstGeom prst="rect">
            <a:avLst/>
          </a:prstGeom>
        </p:spPr>
        <p:txBody>
          <a:bodyPr vert="horz" lIns="0" tIns="0" rIns="0" bIns="0" rtlCol="0">
            <a:noAutofit/>
          </a:bodyPr>
          <a:lstStyle>
            <a:lvl1pPr marL="0" indent="0" algn="ctr"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b="1" dirty="0"/>
          </a:p>
        </p:txBody>
      </p:sp>
      <p:sp>
        <p:nvSpPr>
          <p:cNvPr id="43" name="Text Placeholder 18">
            <a:extLst>
              <a:ext uri="{FF2B5EF4-FFF2-40B4-BE49-F238E27FC236}">
                <a16:creationId xmlns:a16="http://schemas.microsoft.com/office/drawing/2014/main" id="{3776DAB5-008F-461B-A418-4C0C43C822DC}"/>
              </a:ext>
            </a:extLst>
          </p:cNvPr>
          <p:cNvSpPr txBox="1">
            <a:spLocks/>
          </p:cNvSpPr>
          <p:nvPr/>
        </p:nvSpPr>
        <p:spPr>
          <a:xfrm>
            <a:off x="7281784" y="4126987"/>
            <a:ext cx="2088904" cy="1463040"/>
          </a:xfrm>
          <a:prstGeom prst="rect">
            <a:avLst/>
          </a:prstGeom>
        </p:spPr>
        <p:txBody>
          <a:bodyPr vert="horz" lIns="0" tIns="0" rIns="0" bIns="0" rtlCol="0">
            <a:noAutofit/>
          </a:bodyPr>
          <a:lstStyle>
            <a:lvl1pPr marL="0" indent="0" algn="ctr"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Individuals and Consumers</a:t>
            </a:r>
          </a:p>
        </p:txBody>
      </p:sp>
      <p:sp>
        <p:nvSpPr>
          <p:cNvPr id="44" name="Text Placeholder 18">
            <a:extLst>
              <a:ext uri="{FF2B5EF4-FFF2-40B4-BE49-F238E27FC236}">
                <a16:creationId xmlns:a16="http://schemas.microsoft.com/office/drawing/2014/main" id="{A5759AFC-CCE3-4C58-8005-3D62A11E700A}"/>
              </a:ext>
            </a:extLst>
          </p:cNvPr>
          <p:cNvSpPr txBox="1">
            <a:spLocks/>
          </p:cNvSpPr>
          <p:nvPr/>
        </p:nvSpPr>
        <p:spPr>
          <a:xfrm>
            <a:off x="7309352" y="4126987"/>
            <a:ext cx="2088904" cy="1463040"/>
          </a:xfrm>
          <a:prstGeom prst="rect">
            <a:avLst/>
          </a:prstGeom>
        </p:spPr>
        <p:txBody>
          <a:bodyPr vert="horz" lIns="0" tIns="0" rIns="0" bIns="0" rtlCol="0">
            <a:noAutofit/>
          </a:bodyPr>
          <a:lstStyle>
            <a:lvl1pPr marL="0" indent="0" algn="ctr"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dirty="0"/>
          </a:p>
        </p:txBody>
      </p:sp>
      <p:pic>
        <p:nvPicPr>
          <p:cNvPr id="45" name="Picture Placeholder 32" descr="Head with Gears">
            <a:extLst>
              <a:ext uri="{FF2B5EF4-FFF2-40B4-BE49-F238E27FC236}">
                <a16:creationId xmlns:a16="http://schemas.microsoft.com/office/drawing/2014/main" id="{0A524D69-034A-44DB-BF56-384838D12E64}"/>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rcRect t="63" b="63"/>
          <a:stretch>
            <a:fillRect/>
          </a:stretch>
        </p:blipFill>
        <p:spPr>
          <a:xfrm>
            <a:off x="7724051" y="2096716"/>
            <a:ext cx="1259505" cy="1259505"/>
          </a:xfrm>
          <a:prstGeom prst="ellipse">
            <a:avLst/>
          </a:prstGeom>
          <a:pattFill prst="wdUpDiag">
            <a:fgClr>
              <a:srgbClr val="0C4360"/>
            </a:fgClr>
            <a:bgClr>
              <a:schemeClr val="accent1">
                <a:lumMod val="50000"/>
              </a:schemeClr>
            </a:bgClr>
          </a:pattFill>
          <a:ln w="38100">
            <a:solidFill>
              <a:schemeClr val="accent2"/>
            </a:solidFill>
          </a:ln>
        </p:spPr>
      </p:pic>
      <p:sp>
        <p:nvSpPr>
          <p:cNvPr id="17" name="Rectangle 16">
            <a:extLst>
              <a:ext uri="{FF2B5EF4-FFF2-40B4-BE49-F238E27FC236}">
                <a16:creationId xmlns:a16="http://schemas.microsoft.com/office/drawing/2014/main" id="{68B319AC-E09D-4887-8102-09F875CCDF1E}"/>
              </a:ext>
            </a:extLst>
          </p:cNvPr>
          <p:cNvSpPr/>
          <p:nvPr/>
        </p:nvSpPr>
        <p:spPr>
          <a:xfrm>
            <a:off x="9711559" y="1800320"/>
            <a:ext cx="1716951" cy="2585545"/>
          </a:xfrm>
          <a:prstGeom prst="rect">
            <a:avLst/>
          </a:prstGeom>
          <a:solidFill>
            <a:srgbClr val="103350"/>
          </a:solidFill>
          <a:ln>
            <a:solidFill>
              <a:srgbClr val="103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213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416801"/>
            <a:ext cx="11214100" cy="535531"/>
          </a:xfrm>
        </p:spPr>
        <p:txBody>
          <a:bodyPr/>
          <a:lstStyle/>
          <a:p>
            <a:r>
              <a:rPr lang="en-US" dirty="0"/>
              <a:t>Datasets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4</a:t>
            </a:fld>
            <a:endParaRPr lang="en-US" dirty="0"/>
          </a:p>
        </p:txBody>
      </p:sp>
      <p:graphicFrame>
        <p:nvGraphicFramePr>
          <p:cNvPr id="16" name="Content Placeholder 2" descr="Alternating Flow diagram showing 3 groups arranged from left to right with a title and bullet points in each group and a curved arrow showing the flow from one group to the next.">
            <a:extLst>
              <a:ext uri="{FF2B5EF4-FFF2-40B4-BE49-F238E27FC236}">
                <a16:creationId xmlns:a16="http://schemas.microsoft.com/office/drawing/2014/main" id="{2409848D-AEDE-4561-97F4-40B7AF02AACF}"/>
              </a:ext>
            </a:extLst>
          </p:cNvPr>
          <p:cNvGraphicFramePr>
            <a:graphicFrameLocks/>
          </p:cNvGraphicFramePr>
          <p:nvPr>
            <p:extLst>
              <p:ext uri="{D42A27DB-BD31-4B8C-83A1-F6EECF244321}">
                <p14:modId xmlns:p14="http://schemas.microsoft.com/office/powerpoint/2010/main" val="4180569399"/>
              </p:ext>
            </p:extLst>
          </p:nvPr>
        </p:nvGraphicFramePr>
        <p:xfrm>
          <a:off x="1522413" y="1905000"/>
          <a:ext cx="91344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203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p:txBody>
          <a:bodyPr>
            <a:normAutofit/>
          </a:bodyPr>
          <a:lstStyle/>
          <a:p>
            <a:r>
              <a:rPr lang="en-US" dirty="0"/>
              <a:t>Data Modeling</a:t>
            </a:r>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5</a:t>
            </a:fld>
            <a:endParaRPr lang="en-US" dirty="0"/>
          </a:p>
        </p:txBody>
      </p:sp>
    </p:spTree>
    <p:extLst>
      <p:ext uri="{BB962C8B-B14F-4D97-AF65-F5344CB8AC3E}">
        <p14:creationId xmlns:p14="http://schemas.microsoft.com/office/powerpoint/2010/main" val="147706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EE56-5E3B-4133-977B-49848C86E4EC}"/>
              </a:ext>
            </a:extLst>
          </p:cNvPr>
          <p:cNvSpPr>
            <a:spLocks noGrp="1"/>
          </p:cNvSpPr>
          <p:nvPr>
            <p:ph type="title"/>
          </p:nvPr>
        </p:nvSpPr>
        <p:spPr/>
        <p:txBody>
          <a:bodyPr/>
          <a:lstStyle/>
          <a:p>
            <a:r>
              <a:rPr lang="en-US" dirty="0"/>
              <a:t>Entity-Relationship Schema</a:t>
            </a:r>
          </a:p>
        </p:txBody>
      </p:sp>
      <p:sp>
        <p:nvSpPr>
          <p:cNvPr id="3" name="Slide Number Placeholder 2">
            <a:extLst>
              <a:ext uri="{FF2B5EF4-FFF2-40B4-BE49-F238E27FC236}">
                <a16:creationId xmlns:a16="http://schemas.microsoft.com/office/drawing/2014/main" id="{46C978D1-8D32-4687-9882-4844E1D18278}"/>
              </a:ext>
            </a:extLst>
          </p:cNvPr>
          <p:cNvSpPr>
            <a:spLocks noGrp="1"/>
          </p:cNvSpPr>
          <p:nvPr>
            <p:ph type="sldNum" sz="quarter" idx="12"/>
          </p:nvPr>
        </p:nvSpPr>
        <p:spPr/>
        <p:txBody>
          <a:bodyPr/>
          <a:lstStyle/>
          <a:p>
            <a:fld id="{C263D6C4-4840-40CC-AC84-17E24B3B7BDE}" type="slidenum">
              <a:rPr lang="en-US" noProof="0" smtClean="0"/>
              <a:pPr/>
              <a:t>6</a:t>
            </a:fld>
            <a:endParaRPr lang="en-US" noProof="0" dirty="0"/>
          </a:p>
        </p:txBody>
      </p:sp>
      <p:sp>
        <p:nvSpPr>
          <p:cNvPr id="4" name="Text Placeholder 3">
            <a:extLst>
              <a:ext uri="{FF2B5EF4-FFF2-40B4-BE49-F238E27FC236}">
                <a16:creationId xmlns:a16="http://schemas.microsoft.com/office/drawing/2014/main" id="{5D606A7D-2D4D-491B-8107-EE576FCF95A2}"/>
              </a:ext>
            </a:extLst>
          </p:cNvPr>
          <p:cNvSpPr>
            <a:spLocks noGrp="1"/>
          </p:cNvSpPr>
          <p:nvPr>
            <p:ph type="body" sz="half" idx="2"/>
          </p:nvPr>
        </p:nvSpPr>
        <p:spPr>
          <a:xfrm>
            <a:off x="317242" y="2279939"/>
            <a:ext cx="3365063" cy="3221944"/>
          </a:xfrm>
        </p:spPr>
        <p:txBody>
          <a:bodyPr>
            <a:normAutofit/>
          </a:bodyPr>
          <a:lstStyle/>
          <a:p>
            <a:pPr marL="342900" indent="-342900">
              <a:buFont typeface="Arial" panose="020B0604020202020204" pitchFamily="34" charset="0"/>
              <a:buChar char="•"/>
            </a:pPr>
            <a:r>
              <a:rPr lang="en-US" sz="2400" dirty="0"/>
              <a:t>4 Entities</a:t>
            </a:r>
          </a:p>
          <a:p>
            <a:pPr marL="342900" indent="-342900">
              <a:buFont typeface="Arial" panose="020B0604020202020204" pitchFamily="34" charset="0"/>
              <a:buChar char="•"/>
            </a:pPr>
            <a:r>
              <a:rPr lang="en-US" sz="2400" dirty="0"/>
              <a:t>6 Relationships</a:t>
            </a:r>
          </a:p>
          <a:p>
            <a:r>
              <a:rPr lang="en-US" sz="2400" dirty="0"/>
              <a:t>       2 ternary</a:t>
            </a:r>
          </a:p>
        </p:txBody>
      </p:sp>
      <p:pic>
        <p:nvPicPr>
          <p:cNvPr id="8" name="Content Placeholder 7">
            <a:extLst>
              <a:ext uri="{FF2B5EF4-FFF2-40B4-BE49-F238E27FC236}">
                <a16:creationId xmlns:a16="http://schemas.microsoft.com/office/drawing/2014/main" id="{63AFAF53-A484-4690-ACFB-848D2C6FA50C}"/>
              </a:ext>
            </a:extLst>
          </p:cNvPr>
          <p:cNvPicPr>
            <a:picLocks noGrp="1" noChangeAspect="1"/>
          </p:cNvPicPr>
          <p:nvPr>
            <p:ph idx="1"/>
          </p:nvPr>
        </p:nvPicPr>
        <p:blipFill>
          <a:blip r:embed="rId2"/>
          <a:stretch>
            <a:fillRect/>
          </a:stretch>
        </p:blipFill>
        <p:spPr>
          <a:xfrm>
            <a:off x="4509635" y="1444625"/>
            <a:ext cx="6603318" cy="4578350"/>
          </a:xfrm>
        </p:spPr>
      </p:pic>
      <p:sp>
        <p:nvSpPr>
          <p:cNvPr id="10" name="Arrow: Right 9">
            <a:extLst>
              <a:ext uri="{FF2B5EF4-FFF2-40B4-BE49-F238E27FC236}">
                <a16:creationId xmlns:a16="http://schemas.microsoft.com/office/drawing/2014/main" id="{3FA0B208-DF46-4076-8CD6-BE0DAA85E186}"/>
              </a:ext>
            </a:extLst>
          </p:cNvPr>
          <p:cNvSpPr/>
          <p:nvPr/>
        </p:nvSpPr>
        <p:spPr>
          <a:xfrm>
            <a:off x="444500" y="3237186"/>
            <a:ext cx="385569" cy="191814"/>
          </a:xfrm>
          <a:prstGeom prst="rightArrow">
            <a:avLst/>
          </a:prstGeom>
          <a:solidFill>
            <a:srgbClr val="63B7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5824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EE56-5E3B-4133-977B-49848C86E4EC}"/>
              </a:ext>
            </a:extLst>
          </p:cNvPr>
          <p:cNvSpPr>
            <a:spLocks noGrp="1"/>
          </p:cNvSpPr>
          <p:nvPr>
            <p:ph type="title"/>
          </p:nvPr>
        </p:nvSpPr>
        <p:spPr/>
        <p:txBody>
          <a:bodyPr/>
          <a:lstStyle/>
          <a:p>
            <a:r>
              <a:rPr lang="en-US" dirty="0"/>
              <a:t>Snowflake Schema</a:t>
            </a:r>
          </a:p>
        </p:txBody>
      </p:sp>
      <p:sp>
        <p:nvSpPr>
          <p:cNvPr id="3" name="Slide Number Placeholder 2">
            <a:extLst>
              <a:ext uri="{FF2B5EF4-FFF2-40B4-BE49-F238E27FC236}">
                <a16:creationId xmlns:a16="http://schemas.microsoft.com/office/drawing/2014/main" id="{46C978D1-8D32-4687-9882-4844E1D18278}"/>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sp>
        <p:nvSpPr>
          <p:cNvPr id="4" name="Text Placeholder 3">
            <a:extLst>
              <a:ext uri="{FF2B5EF4-FFF2-40B4-BE49-F238E27FC236}">
                <a16:creationId xmlns:a16="http://schemas.microsoft.com/office/drawing/2014/main" id="{5D606A7D-2D4D-491B-8107-EE576FCF95A2}"/>
              </a:ext>
            </a:extLst>
          </p:cNvPr>
          <p:cNvSpPr>
            <a:spLocks noGrp="1"/>
          </p:cNvSpPr>
          <p:nvPr>
            <p:ph type="body" sz="half" idx="2"/>
          </p:nvPr>
        </p:nvSpPr>
        <p:spPr>
          <a:xfrm>
            <a:off x="317242" y="2279939"/>
            <a:ext cx="3365063" cy="3221944"/>
          </a:xfrm>
        </p:spPr>
        <p:txBody>
          <a:bodyPr>
            <a:normAutofit/>
          </a:bodyPr>
          <a:lstStyle/>
          <a:p>
            <a:pPr marL="342900" indent="-342900">
              <a:buFont typeface="Arial" panose="020B0604020202020204" pitchFamily="34" charset="0"/>
              <a:buChar char="•"/>
            </a:pPr>
            <a:r>
              <a:rPr lang="en-US" sz="2400" dirty="0"/>
              <a:t>6 fact tables</a:t>
            </a:r>
          </a:p>
          <a:p>
            <a:pPr marL="342900" indent="-342900">
              <a:buFont typeface="Arial" panose="020B0604020202020204" pitchFamily="34" charset="0"/>
              <a:buChar char="•"/>
            </a:pPr>
            <a:r>
              <a:rPr lang="en-US" sz="2400" dirty="0"/>
              <a:t>9 tables implemented in Excel</a:t>
            </a:r>
          </a:p>
          <a:p>
            <a:r>
              <a:rPr lang="en-US" sz="2400" dirty="0"/>
              <a:t>      only Year not implemented (single-attribute table)</a:t>
            </a:r>
          </a:p>
          <a:p>
            <a:endParaRPr lang="en-US" sz="2400" dirty="0"/>
          </a:p>
          <a:p>
            <a:pPr marL="342900" indent="-342900">
              <a:buFont typeface="Arial" panose="020B0604020202020204" pitchFamily="34" charset="0"/>
              <a:buChar char="•"/>
            </a:pPr>
            <a:endParaRPr lang="en-US" sz="2400" dirty="0"/>
          </a:p>
        </p:txBody>
      </p:sp>
      <p:pic>
        <p:nvPicPr>
          <p:cNvPr id="9" name="Content Placeholder 8">
            <a:extLst>
              <a:ext uri="{FF2B5EF4-FFF2-40B4-BE49-F238E27FC236}">
                <a16:creationId xmlns:a16="http://schemas.microsoft.com/office/drawing/2014/main" id="{57A08D79-F7D4-49E0-B9B4-FF563CF2736D}"/>
              </a:ext>
            </a:extLst>
          </p:cNvPr>
          <p:cNvPicPr>
            <a:picLocks noGrp="1" noChangeAspect="1"/>
          </p:cNvPicPr>
          <p:nvPr>
            <p:ph idx="1"/>
          </p:nvPr>
        </p:nvPicPr>
        <p:blipFill>
          <a:blip r:embed="rId2"/>
          <a:stretch>
            <a:fillRect/>
          </a:stretch>
        </p:blipFill>
        <p:spPr>
          <a:xfrm>
            <a:off x="4484880" y="1444625"/>
            <a:ext cx="6652827" cy="4578350"/>
          </a:xfrm>
        </p:spPr>
      </p:pic>
      <p:sp>
        <p:nvSpPr>
          <p:cNvPr id="10" name="Arrow: Right 9">
            <a:extLst>
              <a:ext uri="{FF2B5EF4-FFF2-40B4-BE49-F238E27FC236}">
                <a16:creationId xmlns:a16="http://schemas.microsoft.com/office/drawing/2014/main" id="{3872C654-BC28-4DA8-8D9A-EECD9300B29D}"/>
              </a:ext>
            </a:extLst>
          </p:cNvPr>
          <p:cNvSpPr/>
          <p:nvPr/>
        </p:nvSpPr>
        <p:spPr>
          <a:xfrm>
            <a:off x="444500" y="3890911"/>
            <a:ext cx="385569" cy="191814"/>
          </a:xfrm>
          <a:prstGeom prst="rightArrow">
            <a:avLst/>
          </a:prstGeom>
          <a:solidFill>
            <a:srgbClr val="63B7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8790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p:txBody>
          <a:bodyPr>
            <a:normAutofit/>
          </a:bodyPr>
          <a:lstStyle/>
          <a:p>
            <a:r>
              <a:rPr lang="en-US" dirty="0"/>
              <a:t>Visualization</a:t>
            </a:r>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8</a:t>
            </a:fld>
            <a:endParaRPr lang="en-US" dirty="0"/>
          </a:p>
        </p:txBody>
      </p:sp>
    </p:spTree>
    <p:extLst>
      <p:ext uri="{BB962C8B-B14F-4D97-AF65-F5344CB8AC3E}">
        <p14:creationId xmlns:p14="http://schemas.microsoft.com/office/powerpoint/2010/main" val="353775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EE56-5E3B-4133-977B-49848C86E4EC}"/>
              </a:ext>
            </a:extLst>
          </p:cNvPr>
          <p:cNvSpPr>
            <a:spLocks noGrp="1"/>
          </p:cNvSpPr>
          <p:nvPr>
            <p:ph type="title"/>
          </p:nvPr>
        </p:nvSpPr>
        <p:spPr/>
        <p:txBody>
          <a:bodyPr/>
          <a:lstStyle/>
          <a:p>
            <a:r>
              <a:rPr lang="en-US" dirty="0"/>
              <a:t>Analysis of CO2 Emissions in Continents over Time - 1</a:t>
            </a:r>
          </a:p>
        </p:txBody>
      </p:sp>
      <p:sp>
        <p:nvSpPr>
          <p:cNvPr id="3" name="Slide Number Placeholder 2">
            <a:extLst>
              <a:ext uri="{FF2B5EF4-FFF2-40B4-BE49-F238E27FC236}">
                <a16:creationId xmlns:a16="http://schemas.microsoft.com/office/drawing/2014/main" id="{46C978D1-8D32-4687-9882-4844E1D18278}"/>
              </a:ext>
            </a:extLst>
          </p:cNvPr>
          <p:cNvSpPr>
            <a:spLocks noGrp="1"/>
          </p:cNvSpPr>
          <p:nvPr>
            <p:ph type="sldNum" sz="quarter" idx="12"/>
          </p:nvPr>
        </p:nvSpPr>
        <p:spPr/>
        <p:txBody>
          <a:bodyPr/>
          <a:lstStyle/>
          <a:p>
            <a:fld id="{C263D6C4-4840-40CC-AC84-17E24B3B7BDE}" type="slidenum">
              <a:rPr lang="en-US" noProof="0" smtClean="0"/>
              <a:pPr/>
              <a:t>9</a:t>
            </a:fld>
            <a:endParaRPr lang="en-US" noProof="0" dirty="0"/>
          </a:p>
        </p:txBody>
      </p:sp>
      <p:sp>
        <p:nvSpPr>
          <p:cNvPr id="4" name="Text Placeholder 3">
            <a:extLst>
              <a:ext uri="{FF2B5EF4-FFF2-40B4-BE49-F238E27FC236}">
                <a16:creationId xmlns:a16="http://schemas.microsoft.com/office/drawing/2014/main" id="{5D606A7D-2D4D-491B-8107-EE576FCF95A2}"/>
              </a:ext>
            </a:extLst>
          </p:cNvPr>
          <p:cNvSpPr>
            <a:spLocks noGrp="1"/>
          </p:cNvSpPr>
          <p:nvPr>
            <p:ph type="body" sz="half" idx="2"/>
          </p:nvPr>
        </p:nvSpPr>
        <p:spPr>
          <a:xfrm>
            <a:off x="317242" y="1673228"/>
            <a:ext cx="3365063" cy="4435365"/>
          </a:xfrm>
        </p:spPr>
        <p:txBody>
          <a:bodyPr>
            <a:normAutofit/>
          </a:bodyPr>
          <a:lstStyle/>
          <a:p>
            <a:r>
              <a:rPr lang="en-US" sz="2400" dirty="0">
                <a:effectLst/>
              </a:rPr>
              <a:t>It is evident that global CO2 emissions have been experiencing exponential growth over the years. Asia emerges as the frontrunner, surpassing other continents in terms of emissions. Let's dig deeper into the countries of these continents.</a:t>
            </a:r>
            <a:endParaRPr lang="en-US" sz="2400" dirty="0"/>
          </a:p>
        </p:txBody>
      </p:sp>
      <p:pic>
        <p:nvPicPr>
          <p:cNvPr id="7" name="Content Placeholder 6">
            <a:extLst>
              <a:ext uri="{FF2B5EF4-FFF2-40B4-BE49-F238E27FC236}">
                <a16:creationId xmlns:a16="http://schemas.microsoft.com/office/drawing/2014/main" id="{20F3950C-F75A-4ACA-9E19-F3F41E50EF15}"/>
              </a:ext>
            </a:extLst>
          </p:cNvPr>
          <p:cNvPicPr>
            <a:picLocks noGrp="1" noChangeAspect="1"/>
          </p:cNvPicPr>
          <p:nvPr>
            <p:ph idx="1"/>
          </p:nvPr>
        </p:nvPicPr>
        <p:blipFill rotWithShape="1">
          <a:blip r:embed="rId2"/>
          <a:srcRect t="7251"/>
          <a:stretch/>
        </p:blipFill>
        <p:spPr>
          <a:xfrm>
            <a:off x="3963988" y="1881352"/>
            <a:ext cx="7694612" cy="4019119"/>
          </a:xfrm>
        </p:spPr>
      </p:pic>
    </p:spTree>
    <p:extLst>
      <p:ext uri="{BB962C8B-B14F-4D97-AF65-F5344CB8AC3E}">
        <p14:creationId xmlns:p14="http://schemas.microsoft.com/office/powerpoint/2010/main" val="4041167896"/>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757914-1161-4661-9696-421FD6935CDD}">
  <ds:schemaRefs>
    <ds:schemaRef ds:uri="http://schemas.microsoft.com/office/infopath/2007/PartnerControls"/>
    <ds:schemaRef ds:uri="http://purl.org/dc/dcmitype/"/>
    <ds:schemaRef ds:uri="http://www.w3.org/XML/1998/namespace"/>
    <ds:schemaRef ds:uri="http://schemas.microsoft.com/office/2006/documentManagement/types"/>
    <ds:schemaRef ds:uri="http://schemas.microsoft.com/office/2006/metadata/properties"/>
    <ds:schemaRef ds:uri="http://purl.org/dc/elements/1.1/"/>
    <ds:schemaRef ds:uri="16c05727-aa75-4e4a-9b5f-8a80a1165891"/>
    <ds:schemaRef ds:uri="http://purl.org/dc/terms/"/>
    <ds:schemaRef ds:uri="http://schemas.openxmlformats.org/package/2006/metadata/core-properties"/>
    <ds:schemaRef ds:uri="71af3243-3dd4-4a8d-8c0d-dd76da1f02a5"/>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3869</TotalTime>
  <Words>1525</Words>
  <Application>Microsoft Office PowerPoint</Application>
  <PresentationFormat>Widescreen</PresentationFormat>
  <Paragraphs>115</Paragraphs>
  <Slides>26</Slides>
  <Notes>10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Trade Gothic LT Pro</vt:lpstr>
      <vt:lpstr>Trebuchet MS</vt:lpstr>
      <vt:lpstr>Office Theme</vt:lpstr>
      <vt:lpstr>Reduce CO2 emissions</vt:lpstr>
      <vt:lpstr>Why this topic?</vt:lpstr>
      <vt:lpstr>Who are the Decision Makers?</vt:lpstr>
      <vt:lpstr>Datasets</vt:lpstr>
      <vt:lpstr>Data Modeling</vt:lpstr>
      <vt:lpstr>Entity-Relationship Schema</vt:lpstr>
      <vt:lpstr>Snowflake Schema</vt:lpstr>
      <vt:lpstr>Visualization</vt:lpstr>
      <vt:lpstr>Analysis of CO2 Emissions in Continents over Time - 1</vt:lpstr>
      <vt:lpstr>CO2 Emissions over the years</vt:lpstr>
      <vt:lpstr>Global share of CO2 in each country</vt:lpstr>
      <vt:lpstr>Global share of CO2 in countries by income level</vt:lpstr>
      <vt:lpstr>CO2 emission vs GDP - 1</vt:lpstr>
      <vt:lpstr>CO2 emission vs GDP - 2</vt:lpstr>
      <vt:lpstr>Global CO2 emission by fuel type and by sector in 2021</vt:lpstr>
      <vt:lpstr>CO2 emission by fuel type and by sector in China in 2021</vt:lpstr>
      <vt:lpstr>CO2 compared to other greenhouse gases in 2021 - 1</vt:lpstr>
      <vt:lpstr>CO2 compared to other greenhouse gases in 2021 - 2</vt:lpstr>
      <vt:lpstr>CO2 compared to other greenhouse gases in 2021 - 3</vt:lpstr>
      <vt:lpstr>Recommendations</vt:lpstr>
      <vt:lpstr>Government and Policy Makers</vt:lpstr>
      <vt:lpstr>International Organizations and NGOs</vt:lpstr>
      <vt:lpstr>Industries and Head of Factories</vt:lpstr>
      <vt:lpstr>Individuals and Consumers</vt:lpstr>
      <vt:lpstr>Lets nurture the nature,  so that we can have a better future!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Reduce CO2 emissions</dc:title>
  <dc:creator>Yasmina Hobeika</dc:creator>
  <cp:lastModifiedBy>Yasmina Hobeika</cp:lastModifiedBy>
  <cp:revision>11</cp:revision>
  <dcterms:created xsi:type="dcterms:W3CDTF">2023-06-19T21:39:33Z</dcterms:created>
  <dcterms:modified xsi:type="dcterms:W3CDTF">2023-06-22T16:07:41Z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